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diagrams/quickStyle9.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57" r:id="rId4"/>
    <p:sldId id="265" r:id="rId5"/>
    <p:sldId id="260" r:id="rId6"/>
    <p:sldId id="267" r:id="rId7"/>
    <p:sldId id="262" r:id="rId8"/>
    <p:sldId id="269" r:id="rId9"/>
    <p:sldId id="263" r:id="rId10"/>
    <p:sldId id="266" r:id="rId11"/>
    <p:sldId id="264"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4.xml.rels><?xml version="1.0" encoding="UTF-8" standalone="yes"?>
<Relationships xmlns="http://schemas.openxmlformats.org/package/2006/relationships"><Relationship Id="rId1" Type="http://schemas.openxmlformats.org/officeDocument/2006/relationships/hyperlink" Target="http://teknoloji.sdu.edu.tr/elektrikelektronik/tr/dokumanlar"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teknoloji.sdu.edu.tr/elektrikelektronik/tr/dokumanlar"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7F83B7-8D6D-477E-BC7B-D14EBF82F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5103674-5163-42A0-88CB-D14565380E4D}">
      <dgm:prSet phldrT="[Metin]"/>
      <dgm:spPr/>
      <dgm:t>
        <a:bodyPr/>
        <a:lstStyle/>
        <a:p>
          <a:r>
            <a:rPr lang="tr-TR" dirty="0" smtClean="0"/>
            <a:t>Tüm öğrencilerimizin akademik etkinliklerde yer almasını istiyoruz. Bu amaçla aşağıdaki akademik etkinliklerin en az birine ait belgeyle birlikte bitirme tezi savunmasına katılmanız zorunludur.  </a:t>
          </a:r>
          <a:endParaRPr lang="tr-TR" dirty="0"/>
        </a:p>
      </dgm:t>
    </dgm:pt>
    <dgm:pt modelId="{1BCD3BD4-4684-4D61-9FF8-06476575A93B}" type="parTrans" cxnId="{E64CBEB5-5EDB-4E08-BC20-352F459E62A9}">
      <dgm:prSet/>
      <dgm:spPr/>
      <dgm:t>
        <a:bodyPr/>
        <a:lstStyle/>
        <a:p>
          <a:endParaRPr lang="tr-TR"/>
        </a:p>
      </dgm:t>
    </dgm:pt>
    <dgm:pt modelId="{C1CA8CCE-F4E5-4643-B6FA-A06B1C26F8DB}" type="sibTrans" cxnId="{E64CBEB5-5EDB-4E08-BC20-352F459E62A9}">
      <dgm:prSet/>
      <dgm:spPr/>
      <dgm:t>
        <a:bodyPr/>
        <a:lstStyle/>
        <a:p>
          <a:endParaRPr lang="tr-TR"/>
        </a:p>
      </dgm:t>
    </dgm:pt>
    <dgm:pt modelId="{FA2A3859-86BB-427B-9E82-BA9575F7883B}">
      <dgm:prSet phldrT="[Metin]"/>
      <dgm:spPr/>
      <dgm:t>
        <a:bodyPr/>
        <a:lstStyle/>
        <a:p>
          <a:r>
            <a:rPr lang="tr-TR" dirty="0" smtClean="0"/>
            <a:t>Etkinlikler için hazırlıklara erken başlayınız. Cevapları 2 aydan önce gelmemektedir.</a:t>
          </a:r>
          <a:endParaRPr lang="tr-TR" dirty="0"/>
        </a:p>
      </dgm:t>
    </dgm:pt>
    <dgm:pt modelId="{504C652D-61EF-4A48-85A0-BC081B8289D9}" type="parTrans" cxnId="{CB50A70F-534F-409A-9675-3F6BBBF7DF38}">
      <dgm:prSet/>
      <dgm:spPr/>
      <dgm:t>
        <a:bodyPr/>
        <a:lstStyle/>
        <a:p>
          <a:endParaRPr lang="tr-TR"/>
        </a:p>
      </dgm:t>
    </dgm:pt>
    <dgm:pt modelId="{7AA5033E-8F6E-4B0F-8FE8-8DB0F01FE259}" type="sibTrans" cxnId="{CB50A70F-534F-409A-9675-3F6BBBF7DF38}">
      <dgm:prSet/>
      <dgm:spPr/>
      <dgm:t>
        <a:bodyPr/>
        <a:lstStyle/>
        <a:p>
          <a:endParaRPr lang="tr-TR"/>
        </a:p>
      </dgm:t>
    </dgm:pt>
    <dgm:pt modelId="{D79A0BA2-335A-47DD-8D69-E51B313FC976}">
      <dgm:prSet phldrT="[Metin]"/>
      <dgm:spPr/>
      <dgm:t>
        <a:bodyPr/>
        <a:lstStyle/>
        <a:p>
          <a:r>
            <a:rPr lang="tr-TR" b="1" i="1" dirty="0" smtClean="0"/>
            <a:t>TÜBİTAK öğrenci projelerine başvuru (2209 a </a:t>
          </a:r>
          <a:r>
            <a:rPr lang="tr-TR" b="1" i="1" dirty="0" err="1" smtClean="0"/>
            <a:t>nolu</a:t>
          </a:r>
          <a:r>
            <a:rPr lang="tr-TR" b="1" i="1" dirty="0" smtClean="0"/>
            <a:t> proje)</a:t>
          </a:r>
          <a:endParaRPr lang="tr-TR" dirty="0" smtClean="0"/>
        </a:p>
        <a:p>
          <a:r>
            <a:rPr lang="tr-TR" b="1" i="1" dirty="0" smtClean="0"/>
            <a:t>TÜBİTAK sanayi projelerine başvuru (2209 b </a:t>
          </a:r>
          <a:r>
            <a:rPr lang="tr-TR" b="1" i="1" dirty="0" err="1" smtClean="0"/>
            <a:t>nolu</a:t>
          </a:r>
          <a:r>
            <a:rPr lang="tr-TR" b="1" i="1" dirty="0" smtClean="0"/>
            <a:t> proje)</a:t>
          </a:r>
          <a:endParaRPr lang="tr-TR" dirty="0" smtClean="0"/>
        </a:p>
        <a:p>
          <a:r>
            <a:rPr lang="tr-TR" b="1" i="1" dirty="0" smtClean="0"/>
            <a:t>Sempozyuma katılım için kabul alma (poster veya sözlü sunum)</a:t>
          </a:r>
          <a:endParaRPr lang="tr-TR" dirty="0" smtClean="0"/>
        </a:p>
        <a:p>
          <a:r>
            <a:rPr lang="tr-TR" b="1" i="1" dirty="0" smtClean="0"/>
            <a:t>Makale yazarak kabul alma</a:t>
          </a:r>
          <a:endParaRPr lang="tr-TR" dirty="0" smtClean="0"/>
        </a:p>
        <a:p>
          <a:r>
            <a:rPr lang="tr-TR" b="1" i="1" dirty="0" smtClean="0"/>
            <a:t>Yarışmalara başvuru öğrenci( Proje pazarı, üniversitelerarası yarışama vb.)</a:t>
          </a:r>
          <a:r>
            <a:rPr lang="tr-TR" b="1" u="sng" dirty="0" smtClean="0"/>
            <a:t>.</a:t>
          </a:r>
          <a:endParaRPr lang="tr-TR" dirty="0"/>
        </a:p>
      </dgm:t>
    </dgm:pt>
    <dgm:pt modelId="{AE93608F-B995-4ED3-9C5C-B36073DDCA8C}" type="parTrans" cxnId="{2E0CD5FF-07A8-4E73-B187-2D90260CA0DB}">
      <dgm:prSet/>
      <dgm:spPr/>
      <dgm:t>
        <a:bodyPr/>
        <a:lstStyle/>
        <a:p>
          <a:endParaRPr lang="tr-TR"/>
        </a:p>
      </dgm:t>
    </dgm:pt>
    <dgm:pt modelId="{435C8628-DD0D-4BCF-8C2E-696B57C9B4CE}" type="sibTrans" cxnId="{2E0CD5FF-07A8-4E73-B187-2D90260CA0DB}">
      <dgm:prSet/>
      <dgm:spPr/>
      <dgm:t>
        <a:bodyPr/>
        <a:lstStyle/>
        <a:p>
          <a:endParaRPr lang="tr-TR"/>
        </a:p>
      </dgm:t>
    </dgm:pt>
    <dgm:pt modelId="{D6829CBA-81F8-4354-85E5-397C63DA4B27}">
      <dgm:prSet phldrT="[Metin]"/>
      <dgm:spPr/>
      <dgm:t>
        <a:bodyPr/>
        <a:lstStyle/>
        <a:p>
          <a:r>
            <a:rPr lang="tr-TR" dirty="0" smtClean="0"/>
            <a:t>Akademik etkinliklerin en az birine ait belgeyle birlikte bitirme tezi savunmasına katılmanız zorunludur. </a:t>
          </a:r>
          <a:endParaRPr lang="tr-TR" dirty="0"/>
        </a:p>
      </dgm:t>
    </dgm:pt>
    <dgm:pt modelId="{8B689CFA-E9BB-4E10-BA39-99B4847A9FF9}" type="parTrans" cxnId="{F9ED53DC-F15C-4FBD-88D0-BF04D6094833}">
      <dgm:prSet/>
      <dgm:spPr/>
      <dgm:t>
        <a:bodyPr/>
        <a:lstStyle/>
        <a:p>
          <a:endParaRPr lang="tr-TR"/>
        </a:p>
      </dgm:t>
    </dgm:pt>
    <dgm:pt modelId="{CEA7CB84-1B2D-4E94-9EFE-759CFA0A8F98}" type="sibTrans" cxnId="{F9ED53DC-F15C-4FBD-88D0-BF04D6094833}">
      <dgm:prSet/>
      <dgm:spPr/>
      <dgm:t>
        <a:bodyPr/>
        <a:lstStyle/>
        <a:p>
          <a:endParaRPr lang="tr-TR"/>
        </a:p>
      </dgm:t>
    </dgm:pt>
    <dgm:pt modelId="{18481A0A-977F-4CD3-B278-01C11493F880}">
      <dgm:prSet phldrT="[Metin]"/>
      <dgm:spPr/>
      <dgm:t>
        <a:bodyPr/>
        <a:lstStyle/>
        <a:p>
          <a:endParaRPr lang="tr-TR" dirty="0"/>
        </a:p>
      </dgm:t>
    </dgm:pt>
    <dgm:pt modelId="{4F670D59-BC05-43F8-A563-2BB9500DFE1A}" type="parTrans" cxnId="{59ADB3D9-C188-4714-BEE6-44BDE2B131F8}">
      <dgm:prSet/>
      <dgm:spPr/>
      <dgm:t>
        <a:bodyPr/>
        <a:lstStyle/>
        <a:p>
          <a:endParaRPr lang="tr-TR"/>
        </a:p>
      </dgm:t>
    </dgm:pt>
    <dgm:pt modelId="{1C5F40DF-1285-40EA-8D12-3AC38E980A62}" type="sibTrans" cxnId="{59ADB3D9-C188-4714-BEE6-44BDE2B131F8}">
      <dgm:prSet/>
      <dgm:spPr/>
      <dgm:t>
        <a:bodyPr/>
        <a:lstStyle/>
        <a:p>
          <a:endParaRPr lang="tr-TR"/>
        </a:p>
      </dgm:t>
    </dgm:pt>
    <dgm:pt modelId="{499E36D4-CD3B-4A29-800F-228212B9A8CD}" type="pres">
      <dgm:prSet presAssocID="{897F83B7-8D6D-477E-BC7B-D14EBF82FE7B}" presName="linear" presStyleCnt="0">
        <dgm:presLayoutVars>
          <dgm:animLvl val="lvl"/>
          <dgm:resizeHandles val="exact"/>
        </dgm:presLayoutVars>
      </dgm:prSet>
      <dgm:spPr/>
      <dgm:t>
        <a:bodyPr/>
        <a:lstStyle/>
        <a:p>
          <a:endParaRPr lang="tr-TR"/>
        </a:p>
      </dgm:t>
    </dgm:pt>
    <dgm:pt modelId="{D4FBF7F7-EB09-47BF-85A3-C50B1DE5F830}" type="pres">
      <dgm:prSet presAssocID="{E5103674-5163-42A0-88CB-D14565380E4D}" presName="parentText" presStyleLbl="node1" presStyleIdx="0" presStyleCnt="2">
        <dgm:presLayoutVars>
          <dgm:chMax val="0"/>
          <dgm:bulletEnabled val="1"/>
        </dgm:presLayoutVars>
      </dgm:prSet>
      <dgm:spPr/>
      <dgm:t>
        <a:bodyPr/>
        <a:lstStyle/>
        <a:p>
          <a:endParaRPr lang="tr-TR"/>
        </a:p>
      </dgm:t>
    </dgm:pt>
    <dgm:pt modelId="{01231C0A-39D8-441E-88E4-BCC71ACF15BE}" type="pres">
      <dgm:prSet presAssocID="{E5103674-5163-42A0-88CB-D14565380E4D}" presName="childText" presStyleLbl="revTx" presStyleIdx="0" presStyleCnt="2">
        <dgm:presLayoutVars>
          <dgm:bulletEnabled val="1"/>
        </dgm:presLayoutVars>
      </dgm:prSet>
      <dgm:spPr/>
      <dgm:t>
        <a:bodyPr/>
        <a:lstStyle/>
        <a:p>
          <a:endParaRPr lang="tr-TR"/>
        </a:p>
      </dgm:t>
    </dgm:pt>
    <dgm:pt modelId="{B2C25FDC-478E-44C4-AE6D-DECD262B1B21}" type="pres">
      <dgm:prSet presAssocID="{D79A0BA2-335A-47DD-8D69-E51B313FC976}" presName="parentText" presStyleLbl="node1" presStyleIdx="1" presStyleCnt="2">
        <dgm:presLayoutVars>
          <dgm:chMax val="0"/>
          <dgm:bulletEnabled val="1"/>
        </dgm:presLayoutVars>
      </dgm:prSet>
      <dgm:spPr/>
      <dgm:t>
        <a:bodyPr/>
        <a:lstStyle/>
        <a:p>
          <a:endParaRPr lang="tr-TR"/>
        </a:p>
      </dgm:t>
    </dgm:pt>
    <dgm:pt modelId="{5FA2ED5A-98BE-40CB-B773-61F4E375EFF9}" type="pres">
      <dgm:prSet presAssocID="{D79A0BA2-335A-47DD-8D69-E51B313FC976}" presName="childText" presStyleLbl="revTx" presStyleIdx="1" presStyleCnt="2">
        <dgm:presLayoutVars>
          <dgm:bulletEnabled val="1"/>
        </dgm:presLayoutVars>
      </dgm:prSet>
      <dgm:spPr/>
      <dgm:t>
        <a:bodyPr/>
        <a:lstStyle/>
        <a:p>
          <a:endParaRPr lang="tr-TR"/>
        </a:p>
      </dgm:t>
    </dgm:pt>
  </dgm:ptLst>
  <dgm:cxnLst>
    <dgm:cxn modelId="{CB50A70F-534F-409A-9675-3F6BBBF7DF38}" srcId="{E5103674-5163-42A0-88CB-D14565380E4D}" destId="{FA2A3859-86BB-427B-9E82-BA9575F7883B}" srcOrd="0" destOrd="0" parTransId="{504C652D-61EF-4A48-85A0-BC081B8289D9}" sibTransId="{7AA5033E-8F6E-4B0F-8FE8-8DB0F01FE259}"/>
    <dgm:cxn modelId="{E64CBEB5-5EDB-4E08-BC20-352F459E62A9}" srcId="{897F83B7-8D6D-477E-BC7B-D14EBF82FE7B}" destId="{E5103674-5163-42A0-88CB-D14565380E4D}" srcOrd="0" destOrd="0" parTransId="{1BCD3BD4-4684-4D61-9FF8-06476575A93B}" sibTransId="{C1CA8CCE-F4E5-4643-B6FA-A06B1C26F8DB}"/>
    <dgm:cxn modelId="{F9ED53DC-F15C-4FBD-88D0-BF04D6094833}" srcId="{D79A0BA2-335A-47DD-8D69-E51B313FC976}" destId="{D6829CBA-81F8-4354-85E5-397C63DA4B27}" srcOrd="0" destOrd="0" parTransId="{8B689CFA-E9BB-4E10-BA39-99B4847A9FF9}" sibTransId="{CEA7CB84-1B2D-4E94-9EFE-759CFA0A8F98}"/>
    <dgm:cxn modelId="{2E0CD5FF-07A8-4E73-B187-2D90260CA0DB}" srcId="{897F83B7-8D6D-477E-BC7B-D14EBF82FE7B}" destId="{D79A0BA2-335A-47DD-8D69-E51B313FC976}" srcOrd="1" destOrd="0" parTransId="{AE93608F-B995-4ED3-9C5C-B36073DDCA8C}" sibTransId="{435C8628-DD0D-4BCF-8C2E-696B57C9B4CE}"/>
    <dgm:cxn modelId="{229A1EF2-6680-46CF-9BE4-78AF44F706C9}" type="presOf" srcId="{18481A0A-977F-4CD3-B278-01C11493F880}" destId="{5FA2ED5A-98BE-40CB-B773-61F4E375EFF9}" srcOrd="0" destOrd="1" presId="urn:microsoft.com/office/officeart/2005/8/layout/vList2"/>
    <dgm:cxn modelId="{7D586FE6-6AAA-4CA4-BEC7-1EF4960235FE}" type="presOf" srcId="{897F83B7-8D6D-477E-BC7B-D14EBF82FE7B}" destId="{499E36D4-CD3B-4A29-800F-228212B9A8CD}" srcOrd="0" destOrd="0" presId="urn:microsoft.com/office/officeart/2005/8/layout/vList2"/>
    <dgm:cxn modelId="{09CA8C41-A5A6-458F-ABA8-20B70EA7637A}" type="presOf" srcId="{D79A0BA2-335A-47DD-8D69-E51B313FC976}" destId="{B2C25FDC-478E-44C4-AE6D-DECD262B1B21}" srcOrd="0" destOrd="0" presId="urn:microsoft.com/office/officeart/2005/8/layout/vList2"/>
    <dgm:cxn modelId="{84A188EA-B294-42FA-AB9A-1BCA7405B7F6}" type="presOf" srcId="{E5103674-5163-42A0-88CB-D14565380E4D}" destId="{D4FBF7F7-EB09-47BF-85A3-C50B1DE5F830}" srcOrd="0" destOrd="0" presId="urn:microsoft.com/office/officeart/2005/8/layout/vList2"/>
    <dgm:cxn modelId="{AF0BB08F-DA0E-475E-8312-16ACB5E180CE}" type="presOf" srcId="{FA2A3859-86BB-427B-9E82-BA9575F7883B}" destId="{01231C0A-39D8-441E-88E4-BCC71ACF15BE}" srcOrd="0" destOrd="0" presId="urn:microsoft.com/office/officeart/2005/8/layout/vList2"/>
    <dgm:cxn modelId="{59ADB3D9-C188-4714-BEE6-44BDE2B131F8}" srcId="{D79A0BA2-335A-47DD-8D69-E51B313FC976}" destId="{18481A0A-977F-4CD3-B278-01C11493F880}" srcOrd="1" destOrd="0" parTransId="{4F670D59-BC05-43F8-A563-2BB9500DFE1A}" sibTransId="{1C5F40DF-1285-40EA-8D12-3AC38E980A62}"/>
    <dgm:cxn modelId="{B55A5954-85CB-4260-9AEC-4FC025EACED9}" type="presOf" srcId="{D6829CBA-81F8-4354-85E5-397C63DA4B27}" destId="{5FA2ED5A-98BE-40CB-B773-61F4E375EFF9}" srcOrd="0" destOrd="0" presId="urn:microsoft.com/office/officeart/2005/8/layout/vList2"/>
    <dgm:cxn modelId="{592C3067-CE60-4DFB-8EA4-F597A8C99E23}" type="presParOf" srcId="{499E36D4-CD3B-4A29-800F-228212B9A8CD}" destId="{D4FBF7F7-EB09-47BF-85A3-C50B1DE5F830}" srcOrd="0" destOrd="0" presId="urn:microsoft.com/office/officeart/2005/8/layout/vList2"/>
    <dgm:cxn modelId="{F2D13328-86B6-4659-AC6E-4A1D9BDB3C53}" type="presParOf" srcId="{499E36D4-CD3B-4A29-800F-228212B9A8CD}" destId="{01231C0A-39D8-441E-88E4-BCC71ACF15BE}" srcOrd="1" destOrd="0" presId="urn:microsoft.com/office/officeart/2005/8/layout/vList2"/>
    <dgm:cxn modelId="{F065032B-55F2-40DE-8A3A-8742035358F2}" type="presParOf" srcId="{499E36D4-CD3B-4A29-800F-228212B9A8CD}" destId="{B2C25FDC-478E-44C4-AE6D-DECD262B1B21}" srcOrd="2" destOrd="0" presId="urn:microsoft.com/office/officeart/2005/8/layout/vList2"/>
    <dgm:cxn modelId="{2C89C525-7AD9-4138-925D-9A849FFDCDFE}" type="presParOf" srcId="{499E36D4-CD3B-4A29-800F-228212B9A8CD}" destId="{5FA2ED5A-98BE-40CB-B773-61F4E375EFF9}"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7F83B7-8D6D-477E-BC7B-D14EBF82F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5103674-5163-42A0-88CB-D14565380E4D}">
      <dgm:prSet phldrT="[Metin]"/>
      <dgm:spPr/>
      <dgm:t>
        <a:bodyPr/>
        <a:lstStyle/>
        <a:p>
          <a:r>
            <a:rPr lang="tr-TR" dirty="0" smtClean="0"/>
            <a:t>3. sınıf öğrencileri bahar döneminin üçüncü haftasına kadar bitirme tezi danışmanı belirlemek amacıyla öğretim elemanlarına bitirme tezi konusunu önerirler  bu öneriler ve ikili görüşmeler ile öğretim elemanı kontenjanında öncelik alırlar. Bahar </a:t>
          </a:r>
          <a:r>
            <a:rPr lang="tr-TR" dirty="0"/>
            <a:t>döneminin </a:t>
          </a:r>
          <a:r>
            <a:rPr lang="tr-TR" dirty="0" smtClean="0"/>
            <a:t>dördüncü haftasında bitirme tezi için çalışma alanlarını ve danışman olmasını istedikleri üç öğretim elemanını bildiren formu bölüm sekreterine teslim ederler. Bölüm öğretim elemanları bu forma bağlı olarak kontenjanları dahilinde kendi aralarında bir toplantı yaparak kontenjanları ve çalışma konularına göre bitirme tezi komisyonu tarafından danışman olarak öğrencilere atanır.</a:t>
          </a:r>
        </a:p>
      </dgm:t>
    </dgm:pt>
    <dgm:pt modelId="{1BCD3BD4-4684-4D61-9FF8-06476575A93B}" type="parTrans" cxnId="{E64CBEB5-5EDB-4E08-BC20-352F459E62A9}">
      <dgm:prSet/>
      <dgm:spPr/>
      <dgm:t>
        <a:bodyPr/>
        <a:lstStyle/>
        <a:p>
          <a:endParaRPr lang="tr-TR"/>
        </a:p>
      </dgm:t>
    </dgm:pt>
    <dgm:pt modelId="{C1CA8CCE-F4E5-4643-B6FA-A06B1C26F8DB}" type="sibTrans" cxnId="{E64CBEB5-5EDB-4E08-BC20-352F459E62A9}">
      <dgm:prSet/>
      <dgm:spPr/>
      <dgm:t>
        <a:bodyPr/>
        <a:lstStyle/>
        <a:p>
          <a:endParaRPr lang="tr-TR"/>
        </a:p>
      </dgm:t>
    </dgm:pt>
    <dgm:pt modelId="{D79A0BA2-335A-47DD-8D69-E51B313FC976}">
      <dgm:prSet phldrT="[Metin]"/>
      <dgm:spPr/>
      <dgm:t>
        <a:bodyPr/>
        <a:lstStyle/>
        <a:p>
          <a:r>
            <a:rPr lang="tr-TR" dirty="0"/>
            <a:t>Bitirme ödevi dersini alan </a:t>
          </a:r>
          <a:r>
            <a:rPr lang="tr-TR" dirty="0" smtClean="0"/>
            <a:t>öğrenciler; </a:t>
          </a:r>
        </a:p>
        <a:p>
          <a:r>
            <a:rPr lang="tr-TR" dirty="0" smtClean="0"/>
            <a:t>Herhangi </a:t>
          </a:r>
          <a:r>
            <a:rPr lang="tr-TR" dirty="0"/>
            <a:t>bir nedenle </a:t>
          </a:r>
          <a:r>
            <a:rPr lang="tr-TR" dirty="0" smtClean="0"/>
            <a:t>çalışmalarına devam etmiyor (Değişim programlarından gelmiş, başarısız olmuş ve ders programı değişmiş) ise </a:t>
          </a:r>
          <a:r>
            <a:rPr lang="tr-TR" dirty="0"/>
            <a:t>bölüm öğretim elemanları ile konularını kendi isteği ve </a:t>
          </a:r>
          <a:r>
            <a:rPr lang="tr-TR" dirty="0" smtClean="0"/>
            <a:t>öğretim elemanı bölüm kontenjanı haricinde öğretim elemanlarına eşit dağılım olacak şekilde bitirme tezi komisyonu tarafından öğrencilere bir danışman atanır.</a:t>
          </a:r>
          <a:endParaRPr lang="tr-TR" dirty="0"/>
        </a:p>
      </dgm:t>
    </dgm:pt>
    <dgm:pt modelId="{AE93608F-B995-4ED3-9C5C-B36073DDCA8C}" type="parTrans" cxnId="{2E0CD5FF-07A8-4E73-B187-2D90260CA0DB}">
      <dgm:prSet/>
      <dgm:spPr/>
      <dgm:t>
        <a:bodyPr/>
        <a:lstStyle/>
        <a:p>
          <a:endParaRPr lang="tr-TR"/>
        </a:p>
      </dgm:t>
    </dgm:pt>
    <dgm:pt modelId="{435C8628-DD0D-4BCF-8C2E-696B57C9B4CE}" type="sibTrans" cxnId="{2E0CD5FF-07A8-4E73-B187-2D90260CA0DB}">
      <dgm:prSet/>
      <dgm:spPr/>
      <dgm:t>
        <a:bodyPr/>
        <a:lstStyle/>
        <a:p>
          <a:endParaRPr lang="tr-TR"/>
        </a:p>
      </dgm:t>
    </dgm:pt>
    <dgm:pt modelId="{D6829CBA-81F8-4354-85E5-397C63DA4B27}">
      <dgm:prSet phldrT="[Metin]"/>
      <dgm:spPr/>
      <dgm:t>
        <a:bodyPr/>
        <a:lstStyle/>
        <a:p>
          <a:r>
            <a:rPr lang="tr-TR" dirty="0"/>
            <a:t>Bölüm öğretim elemanlarının öğrenci kontenjanlarının çabuk dolması öğrencinin istediği öğretim elemanı ile çalışamaması </a:t>
          </a:r>
          <a:r>
            <a:rPr lang="tr-TR" dirty="0" err="1"/>
            <a:t>sebeb</a:t>
          </a:r>
          <a:r>
            <a:rPr lang="tr-TR" dirty="0"/>
            <a:t> olabilir. Bu yüzden öğrencilerin mümkün olan en kısa zamanda tez konusu ve danışmanını belirlemesi önerilir. </a:t>
          </a:r>
        </a:p>
      </dgm:t>
    </dgm:pt>
    <dgm:pt modelId="{8B689CFA-E9BB-4E10-BA39-99B4847A9FF9}" type="parTrans" cxnId="{F9ED53DC-F15C-4FBD-88D0-BF04D6094833}">
      <dgm:prSet/>
      <dgm:spPr/>
      <dgm:t>
        <a:bodyPr/>
        <a:lstStyle/>
        <a:p>
          <a:endParaRPr lang="tr-TR"/>
        </a:p>
      </dgm:t>
    </dgm:pt>
    <dgm:pt modelId="{CEA7CB84-1B2D-4E94-9EFE-759CFA0A8F98}" type="sibTrans" cxnId="{F9ED53DC-F15C-4FBD-88D0-BF04D6094833}">
      <dgm:prSet/>
      <dgm:spPr/>
      <dgm:t>
        <a:bodyPr/>
        <a:lstStyle/>
        <a:p>
          <a:endParaRPr lang="tr-TR"/>
        </a:p>
      </dgm:t>
    </dgm:pt>
    <dgm:pt modelId="{18481A0A-977F-4CD3-B278-01C11493F880}">
      <dgm:prSet phldrT="[Metin]"/>
      <dgm:spPr/>
      <dgm:t>
        <a:bodyPr/>
        <a:lstStyle/>
        <a:p>
          <a:endParaRPr lang="tr-TR"/>
        </a:p>
      </dgm:t>
    </dgm:pt>
    <dgm:pt modelId="{4F670D59-BC05-43F8-A563-2BB9500DFE1A}" type="parTrans" cxnId="{59ADB3D9-C188-4714-BEE6-44BDE2B131F8}">
      <dgm:prSet/>
      <dgm:spPr/>
      <dgm:t>
        <a:bodyPr/>
        <a:lstStyle/>
        <a:p>
          <a:endParaRPr lang="tr-TR"/>
        </a:p>
      </dgm:t>
    </dgm:pt>
    <dgm:pt modelId="{1C5F40DF-1285-40EA-8D12-3AC38E980A62}" type="sibTrans" cxnId="{59ADB3D9-C188-4714-BEE6-44BDE2B131F8}">
      <dgm:prSet/>
      <dgm:spPr/>
      <dgm:t>
        <a:bodyPr/>
        <a:lstStyle/>
        <a:p>
          <a:endParaRPr lang="tr-TR"/>
        </a:p>
      </dgm:t>
    </dgm:pt>
    <dgm:pt modelId="{499E36D4-CD3B-4A29-800F-228212B9A8CD}" type="pres">
      <dgm:prSet presAssocID="{897F83B7-8D6D-477E-BC7B-D14EBF82FE7B}" presName="linear" presStyleCnt="0">
        <dgm:presLayoutVars>
          <dgm:animLvl val="lvl"/>
          <dgm:resizeHandles val="exact"/>
        </dgm:presLayoutVars>
      </dgm:prSet>
      <dgm:spPr/>
      <dgm:t>
        <a:bodyPr/>
        <a:lstStyle/>
        <a:p>
          <a:endParaRPr lang="tr-TR"/>
        </a:p>
      </dgm:t>
    </dgm:pt>
    <dgm:pt modelId="{D4FBF7F7-EB09-47BF-85A3-C50B1DE5F830}" type="pres">
      <dgm:prSet presAssocID="{E5103674-5163-42A0-88CB-D14565380E4D}" presName="parentText" presStyleLbl="node1" presStyleIdx="0" presStyleCnt="2">
        <dgm:presLayoutVars>
          <dgm:chMax val="0"/>
          <dgm:bulletEnabled val="1"/>
        </dgm:presLayoutVars>
      </dgm:prSet>
      <dgm:spPr/>
      <dgm:t>
        <a:bodyPr/>
        <a:lstStyle/>
        <a:p>
          <a:endParaRPr lang="tr-TR"/>
        </a:p>
      </dgm:t>
    </dgm:pt>
    <dgm:pt modelId="{D947926A-CFFB-48F8-8A22-A556CC89B128}" type="pres">
      <dgm:prSet presAssocID="{C1CA8CCE-F4E5-4643-B6FA-A06B1C26F8DB}" presName="spacer" presStyleCnt="0"/>
      <dgm:spPr/>
    </dgm:pt>
    <dgm:pt modelId="{B2C25FDC-478E-44C4-AE6D-DECD262B1B21}" type="pres">
      <dgm:prSet presAssocID="{D79A0BA2-335A-47DD-8D69-E51B313FC976}" presName="parentText" presStyleLbl="node1" presStyleIdx="1" presStyleCnt="2">
        <dgm:presLayoutVars>
          <dgm:chMax val="0"/>
          <dgm:bulletEnabled val="1"/>
        </dgm:presLayoutVars>
      </dgm:prSet>
      <dgm:spPr/>
      <dgm:t>
        <a:bodyPr/>
        <a:lstStyle/>
        <a:p>
          <a:endParaRPr lang="tr-TR"/>
        </a:p>
      </dgm:t>
    </dgm:pt>
    <dgm:pt modelId="{5FA2ED5A-98BE-40CB-B773-61F4E375EFF9}" type="pres">
      <dgm:prSet presAssocID="{D79A0BA2-335A-47DD-8D69-E51B313FC976}" presName="childText" presStyleLbl="revTx" presStyleIdx="0" presStyleCnt="1">
        <dgm:presLayoutVars>
          <dgm:bulletEnabled val="1"/>
        </dgm:presLayoutVars>
      </dgm:prSet>
      <dgm:spPr/>
      <dgm:t>
        <a:bodyPr/>
        <a:lstStyle/>
        <a:p>
          <a:endParaRPr lang="tr-TR"/>
        </a:p>
      </dgm:t>
    </dgm:pt>
  </dgm:ptLst>
  <dgm:cxnLst>
    <dgm:cxn modelId="{E64CBEB5-5EDB-4E08-BC20-352F459E62A9}" srcId="{897F83B7-8D6D-477E-BC7B-D14EBF82FE7B}" destId="{E5103674-5163-42A0-88CB-D14565380E4D}" srcOrd="0" destOrd="0" parTransId="{1BCD3BD4-4684-4D61-9FF8-06476575A93B}" sibTransId="{C1CA8CCE-F4E5-4643-B6FA-A06B1C26F8DB}"/>
    <dgm:cxn modelId="{89BC1E75-293D-42DD-BCB1-2B2DE8DA42D7}" type="presOf" srcId="{D79A0BA2-335A-47DD-8D69-E51B313FC976}" destId="{B2C25FDC-478E-44C4-AE6D-DECD262B1B21}" srcOrd="0" destOrd="0" presId="urn:microsoft.com/office/officeart/2005/8/layout/vList2"/>
    <dgm:cxn modelId="{99E9CB60-8FC7-4BA9-900B-3E877441FCD9}" type="presOf" srcId="{897F83B7-8D6D-477E-BC7B-D14EBF82FE7B}" destId="{499E36D4-CD3B-4A29-800F-228212B9A8CD}" srcOrd="0" destOrd="0" presId="urn:microsoft.com/office/officeart/2005/8/layout/vList2"/>
    <dgm:cxn modelId="{F9ED53DC-F15C-4FBD-88D0-BF04D6094833}" srcId="{D79A0BA2-335A-47DD-8D69-E51B313FC976}" destId="{D6829CBA-81F8-4354-85E5-397C63DA4B27}" srcOrd="0" destOrd="0" parTransId="{8B689CFA-E9BB-4E10-BA39-99B4847A9FF9}" sibTransId="{CEA7CB84-1B2D-4E94-9EFE-759CFA0A8F98}"/>
    <dgm:cxn modelId="{CBCEE372-96AA-45BA-AEC0-4310E4C51955}" type="presOf" srcId="{18481A0A-977F-4CD3-B278-01C11493F880}" destId="{5FA2ED5A-98BE-40CB-B773-61F4E375EFF9}" srcOrd="0" destOrd="1" presId="urn:microsoft.com/office/officeart/2005/8/layout/vList2"/>
    <dgm:cxn modelId="{2E0CD5FF-07A8-4E73-B187-2D90260CA0DB}" srcId="{897F83B7-8D6D-477E-BC7B-D14EBF82FE7B}" destId="{D79A0BA2-335A-47DD-8D69-E51B313FC976}" srcOrd="1" destOrd="0" parTransId="{AE93608F-B995-4ED3-9C5C-B36073DDCA8C}" sibTransId="{435C8628-DD0D-4BCF-8C2E-696B57C9B4CE}"/>
    <dgm:cxn modelId="{6C60C2CF-51CE-4D1F-BBD8-D92C9B48DB76}" type="presOf" srcId="{E5103674-5163-42A0-88CB-D14565380E4D}" destId="{D4FBF7F7-EB09-47BF-85A3-C50B1DE5F830}" srcOrd="0" destOrd="0" presId="urn:microsoft.com/office/officeart/2005/8/layout/vList2"/>
    <dgm:cxn modelId="{7768E28B-215B-4176-B095-E0C5B4D30C2B}" type="presOf" srcId="{D6829CBA-81F8-4354-85E5-397C63DA4B27}" destId="{5FA2ED5A-98BE-40CB-B773-61F4E375EFF9}" srcOrd="0" destOrd="0" presId="urn:microsoft.com/office/officeart/2005/8/layout/vList2"/>
    <dgm:cxn modelId="{59ADB3D9-C188-4714-BEE6-44BDE2B131F8}" srcId="{D79A0BA2-335A-47DD-8D69-E51B313FC976}" destId="{18481A0A-977F-4CD3-B278-01C11493F880}" srcOrd="1" destOrd="0" parTransId="{4F670D59-BC05-43F8-A563-2BB9500DFE1A}" sibTransId="{1C5F40DF-1285-40EA-8D12-3AC38E980A62}"/>
    <dgm:cxn modelId="{EEB43FA5-A5EA-46A2-A346-D1FE57D33400}" type="presParOf" srcId="{499E36D4-CD3B-4A29-800F-228212B9A8CD}" destId="{D4FBF7F7-EB09-47BF-85A3-C50B1DE5F830}" srcOrd="0" destOrd="0" presId="urn:microsoft.com/office/officeart/2005/8/layout/vList2"/>
    <dgm:cxn modelId="{E14C4CBF-7209-45BE-B181-2C7261FF6AD0}" type="presParOf" srcId="{499E36D4-CD3B-4A29-800F-228212B9A8CD}" destId="{D947926A-CFFB-48F8-8A22-A556CC89B128}" srcOrd="1" destOrd="0" presId="urn:microsoft.com/office/officeart/2005/8/layout/vList2"/>
    <dgm:cxn modelId="{53CA3A1D-31B3-48BA-BBCC-50305B4A6C19}" type="presParOf" srcId="{499E36D4-CD3B-4A29-800F-228212B9A8CD}" destId="{B2C25FDC-478E-44C4-AE6D-DECD262B1B21}" srcOrd="2" destOrd="0" presId="urn:microsoft.com/office/officeart/2005/8/layout/vList2"/>
    <dgm:cxn modelId="{EB0ED4B6-0E53-4145-BC56-028F40C76072}" type="presParOf" srcId="{499E36D4-CD3B-4A29-800F-228212B9A8CD}" destId="{5FA2ED5A-98BE-40CB-B773-61F4E375EFF9}"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7F83B7-8D6D-477E-BC7B-D14EBF82F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5103674-5163-42A0-88CB-D14565380E4D}">
      <dgm:prSet phldrT="[Metin]"/>
      <dgm:spPr/>
      <dgm:t>
        <a:bodyPr/>
        <a:lstStyle/>
        <a:p>
          <a:r>
            <a:rPr lang="tr-TR" dirty="0" smtClean="0"/>
            <a:t>Tez danışmanlarını tüm öğrencilerimiz öğretim elemanlarının belirlediği saatler aralığında her hafta çalışmalarıyla ilgili sözlü, yazılı rapor verir. Bitirme tezi ara raporu hazırlık çalışması yapar.</a:t>
          </a:r>
          <a:endParaRPr lang="tr-TR" dirty="0"/>
        </a:p>
      </dgm:t>
    </dgm:pt>
    <dgm:pt modelId="{1BCD3BD4-4684-4D61-9FF8-06476575A93B}" type="parTrans" cxnId="{E64CBEB5-5EDB-4E08-BC20-352F459E62A9}">
      <dgm:prSet/>
      <dgm:spPr/>
      <dgm:t>
        <a:bodyPr/>
        <a:lstStyle/>
        <a:p>
          <a:endParaRPr lang="tr-TR"/>
        </a:p>
      </dgm:t>
    </dgm:pt>
    <dgm:pt modelId="{C1CA8CCE-F4E5-4643-B6FA-A06B1C26F8DB}" type="sibTrans" cxnId="{E64CBEB5-5EDB-4E08-BC20-352F459E62A9}">
      <dgm:prSet/>
      <dgm:spPr/>
      <dgm:t>
        <a:bodyPr/>
        <a:lstStyle/>
        <a:p>
          <a:endParaRPr lang="tr-TR"/>
        </a:p>
      </dgm:t>
    </dgm:pt>
    <dgm:pt modelId="{FA2A3859-86BB-427B-9E82-BA9575F7883B}">
      <dgm:prSet phldrT="[Metin]"/>
      <dgm:spPr/>
      <dgm:t>
        <a:bodyPr/>
        <a:lstStyle/>
        <a:p>
          <a:r>
            <a:rPr lang="tr-TR" dirty="0" smtClean="0"/>
            <a:t>İş akış cetveli oluşturulur. Ne zaman hangi iş paketi yapılacağı belirlenir.</a:t>
          </a:r>
          <a:endParaRPr lang="tr-TR" dirty="0"/>
        </a:p>
      </dgm:t>
    </dgm:pt>
    <dgm:pt modelId="{504C652D-61EF-4A48-85A0-BC081B8289D9}" type="parTrans" cxnId="{CB50A70F-534F-409A-9675-3F6BBBF7DF38}">
      <dgm:prSet/>
      <dgm:spPr/>
      <dgm:t>
        <a:bodyPr/>
        <a:lstStyle/>
        <a:p>
          <a:endParaRPr lang="tr-TR"/>
        </a:p>
      </dgm:t>
    </dgm:pt>
    <dgm:pt modelId="{7AA5033E-8F6E-4B0F-8FE8-8DB0F01FE259}" type="sibTrans" cxnId="{CB50A70F-534F-409A-9675-3F6BBBF7DF38}">
      <dgm:prSet/>
      <dgm:spPr/>
      <dgm:t>
        <a:bodyPr/>
        <a:lstStyle/>
        <a:p>
          <a:endParaRPr lang="tr-TR"/>
        </a:p>
      </dgm:t>
    </dgm:pt>
    <dgm:pt modelId="{D79A0BA2-335A-47DD-8D69-E51B313FC976}">
      <dgm:prSet phldrT="[Metin]"/>
      <dgm:spPr/>
      <dgm:t>
        <a:bodyPr/>
        <a:lstStyle/>
        <a:p>
          <a:r>
            <a:rPr lang="tr-TR" dirty="0" smtClean="0"/>
            <a:t>4. Sınıf öğrencilerimiz, Vize sınav haftasına kadar gelişme raporunu danışman öğretim elemanına teslim ederler.  Bu rapor vize notu için danışmana temel gösterge olacaktır.  </a:t>
          </a:r>
          <a:endParaRPr lang="tr-TR" dirty="0"/>
        </a:p>
      </dgm:t>
    </dgm:pt>
    <dgm:pt modelId="{AE93608F-B995-4ED3-9C5C-B36073DDCA8C}" type="parTrans" cxnId="{2E0CD5FF-07A8-4E73-B187-2D90260CA0DB}">
      <dgm:prSet/>
      <dgm:spPr/>
      <dgm:t>
        <a:bodyPr/>
        <a:lstStyle/>
        <a:p>
          <a:endParaRPr lang="tr-TR"/>
        </a:p>
      </dgm:t>
    </dgm:pt>
    <dgm:pt modelId="{435C8628-DD0D-4BCF-8C2E-696B57C9B4CE}" type="sibTrans" cxnId="{2E0CD5FF-07A8-4E73-B187-2D90260CA0DB}">
      <dgm:prSet/>
      <dgm:spPr/>
      <dgm:t>
        <a:bodyPr/>
        <a:lstStyle/>
        <a:p>
          <a:endParaRPr lang="tr-TR"/>
        </a:p>
      </dgm:t>
    </dgm:pt>
    <dgm:pt modelId="{D6829CBA-81F8-4354-85E5-397C63DA4B27}">
      <dgm:prSet phldrT="[Metin]"/>
      <dgm:spPr/>
      <dgm:t>
        <a:bodyPr/>
        <a:lstStyle/>
        <a:p>
          <a:r>
            <a:rPr lang="tr-TR" dirty="0" smtClean="0"/>
            <a:t>http://teknoloji.</a:t>
          </a:r>
          <a:r>
            <a:rPr lang="tr-TR" dirty="0" err="1" smtClean="0"/>
            <a:t>sdu</a:t>
          </a:r>
          <a:r>
            <a:rPr lang="tr-TR" dirty="0" smtClean="0"/>
            <a:t>.edu.tr/</a:t>
          </a:r>
          <a:r>
            <a:rPr lang="tr-TR" dirty="0" err="1" smtClean="0"/>
            <a:t>elektrikelektronik</a:t>
          </a:r>
          <a:r>
            <a:rPr lang="tr-TR" dirty="0" smtClean="0"/>
            <a:t>/tr/dokumanlar;Bitirme tezi ara raporu: Öğrencilere proje amacı, literatür özeti, sistem blok </a:t>
          </a:r>
          <a:r>
            <a:rPr lang="tr-TR" dirty="0" err="1" smtClean="0"/>
            <a:t>diagramı</a:t>
          </a:r>
          <a:r>
            <a:rPr lang="tr-TR" dirty="0" smtClean="0"/>
            <a:t>, materyal ve metot başlıklarına cevap veren bir rapordur. </a:t>
          </a:r>
          <a:endParaRPr lang="tr-TR" dirty="0"/>
        </a:p>
      </dgm:t>
    </dgm:pt>
    <dgm:pt modelId="{8B689CFA-E9BB-4E10-BA39-99B4847A9FF9}" type="parTrans" cxnId="{F9ED53DC-F15C-4FBD-88D0-BF04D6094833}">
      <dgm:prSet/>
      <dgm:spPr/>
      <dgm:t>
        <a:bodyPr/>
        <a:lstStyle/>
        <a:p>
          <a:endParaRPr lang="tr-TR"/>
        </a:p>
      </dgm:t>
    </dgm:pt>
    <dgm:pt modelId="{CEA7CB84-1B2D-4E94-9EFE-759CFA0A8F98}" type="sibTrans" cxnId="{F9ED53DC-F15C-4FBD-88D0-BF04D6094833}">
      <dgm:prSet/>
      <dgm:spPr/>
      <dgm:t>
        <a:bodyPr/>
        <a:lstStyle/>
        <a:p>
          <a:endParaRPr lang="tr-TR"/>
        </a:p>
      </dgm:t>
    </dgm:pt>
    <dgm:pt modelId="{18481A0A-977F-4CD3-B278-01C11493F880}">
      <dgm:prSet phldrT="[Metin]"/>
      <dgm:spPr/>
      <dgm:t>
        <a:bodyPr/>
        <a:lstStyle/>
        <a:p>
          <a:endParaRPr lang="tr-TR" dirty="0"/>
        </a:p>
      </dgm:t>
    </dgm:pt>
    <dgm:pt modelId="{4F670D59-BC05-43F8-A563-2BB9500DFE1A}" type="parTrans" cxnId="{59ADB3D9-C188-4714-BEE6-44BDE2B131F8}">
      <dgm:prSet/>
      <dgm:spPr/>
      <dgm:t>
        <a:bodyPr/>
        <a:lstStyle/>
        <a:p>
          <a:endParaRPr lang="tr-TR"/>
        </a:p>
      </dgm:t>
    </dgm:pt>
    <dgm:pt modelId="{1C5F40DF-1285-40EA-8D12-3AC38E980A62}" type="sibTrans" cxnId="{59ADB3D9-C188-4714-BEE6-44BDE2B131F8}">
      <dgm:prSet/>
      <dgm:spPr/>
      <dgm:t>
        <a:bodyPr/>
        <a:lstStyle/>
        <a:p>
          <a:endParaRPr lang="tr-TR"/>
        </a:p>
      </dgm:t>
    </dgm:pt>
    <dgm:pt modelId="{499E36D4-CD3B-4A29-800F-228212B9A8CD}" type="pres">
      <dgm:prSet presAssocID="{897F83B7-8D6D-477E-BC7B-D14EBF82FE7B}" presName="linear" presStyleCnt="0">
        <dgm:presLayoutVars>
          <dgm:animLvl val="lvl"/>
          <dgm:resizeHandles val="exact"/>
        </dgm:presLayoutVars>
      </dgm:prSet>
      <dgm:spPr/>
      <dgm:t>
        <a:bodyPr/>
        <a:lstStyle/>
        <a:p>
          <a:endParaRPr lang="tr-TR"/>
        </a:p>
      </dgm:t>
    </dgm:pt>
    <dgm:pt modelId="{D4FBF7F7-EB09-47BF-85A3-C50B1DE5F830}" type="pres">
      <dgm:prSet presAssocID="{E5103674-5163-42A0-88CB-D14565380E4D}" presName="parentText" presStyleLbl="node1" presStyleIdx="0" presStyleCnt="2" custScaleY="134533">
        <dgm:presLayoutVars>
          <dgm:chMax val="0"/>
          <dgm:bulletEnabled val="1"/>
        </dgm:presLayoutVars>
      </dgm:prSet>
      <dgm:spPr/>
      <dgm:t>
        <a:bodyPr/>
        <a:lstStyle/>
        <a:p>
          <a:endParaRPr lang="tr-TR"/>
        </a:p>
      </dgm:t>
    </dgm:pt>
    <dgm:pt modelId="{01231C0A-39D8-441E-88E4-BCC71ACF15BE}" type="pres">
      <dgm:prSet presAssocID="{E5103674-5163-42A0-88CB-D14565380E4D}" presName="childText" presStyleLbl="revTx" presStyleIdx="0" presStyleCnt="2">
        <dgm:presLayoutVars>
          <dgm:bulletEnabled val="1"/>
        </dgm:presLayoutVars>
      </dgm:prSet>
      <dgm:spPr/>
      <dgm:t>
        <a:bodyPr/>
        <a:lstStyle/>
        <a:p>
          <a:endParaRPr lang="tr-TR"/>
        </a:p>
      </dgm:t>
    </dgm:pt>
    <dgm:pt modelId="{B2C25FDC-478E-44C4-AE6D-DECD262B1B21}" type="pres">
      <dgm:prSet presAssocID="{D79A0BA2-335A-47DD-8D69-E51B313FC976}" presName="parentText" presStyleLbl="node1" presStyleIdx="1" presStyleCnt="2">
        <dgm:presLayoutVars>
          <dgm:chMax val="0"/>
          <dgm:bulletEnabled val="1"/>
        </dgm:presLayoutVars>
      </dgm:prSet>
      <dgm:spPr/>
      <dgm:t>
        <a:bodyPr/>
        <a:lstStyle/>
        <a:p>
          <a:endParaRPr lang="tr-TR"/>
        </a:p>
      </dgm:t>
    </dgm:pt>
    <dgm:pt modelId="{5FA2ED5A-98BE-40CB-B773-61F4E375EFF9}" type="pres">
      <dgm:prSet presAssocID="{D79A0BA2-335A-47DD-8D69-E51B313FC976}" presName="childText" presStyleLbl="revTx" presStyleIdx="1" presStyleCnt="2">
        <dgm:presLayoutVars>
          <dgm:bulletEnabled val="1"/>
        </dgm:presLayoutVars>
      </dgm:prSet>
      <dgm:spPr/>
      <dgm:t>
        <a:bodyPr/>
        <a:lstStyle/>
        <a:p>
          <a:endParaRPr lang="tr-TR"/>
        </a:p>
      </dgm:t>
    </dgm:pt>
  </dgm:ptLst>
  <dgm:cxnLst>
    <dgm:cxn modelId="{CB50A70F-534F-409A-9675-3F6BBBF7DF38}" srcId="{E5103674-5163-42A0-88CB-D14565380E4D}" destId="{FA2A3859-86BB-427B-9E82-BA9575F7883B}" srcOrd="0" destOrd="0" parTransId="{504C652D-61EF-4A48-85A0-BC081B8289D9}" sibTransId="{7AA5033E-8F6E-4B0F-8FE8-8DB0F01FE259}"/>
    <dgm:cxn modelId="{C5F2247D-0DC3-4A52-8965-1BA5FC43D5D0}" type="presOf" srcId="{D6829CBA-81F8-4354-85E5-397C63DA4B27}" destId="{5FA2ED5A-98BE-40CB-B773-61F4E375EFF9}" srcOrd="0" destOrd="0" presId="urn:microsoft.com/office/officeart/2005/8/layout/vList2"/>
    <dgm:cxn modelId="{6E10BB36-7992-472C-864F-452A36EE79F8}" type="presOf" srcId="{FA2A3859-86BB-427B-9E82-BA9575F7883B}" destId="{01231C0A-39D8-441E-88E4-BCC71ACF15BE}" srcOrd="0" destOrd="0" presId="urn:microsoft.com/office/officeart/2005/8/layout/vList2"/>
    <dgm:cxn modelId="{2FACFA02-69E9-4264-BC0D-4B5E6F3DDD72}" type="presOf" srcId="{18481A0A-977F-4CD3-B278-01C11493F880}" destId="{5FA2ED5A-98BE-40CB-B773-61F4E375EFF9}" srcOrd="0" destOrd="1" presId="urn:microsoft.com/office/officeart/2005/8/layout/vList2"/>
    <dgm:cxn modelId="{E64CBEB5-5EDB-4E08-BC20-352F459E62A9}" srcId="{897F83B7-8D6D-477E-BC7B-D14EBF82FE7B}" destId="{E5103674-5163-42A0-88CB-D14565380E4D}" srcOrd="0" destOrd="0" parTransId="{1BCD3BD4-4684-4D61-9FF8-06476575A93B}" sibTransId="{C1CA8CCE-F4E5-4643-B6FA-A06B1C26F8DB}"/>
    <dgm:cxn modelId="{F9ED53DC-F15C-4FBD-88D0-BF04D6094833}" srcId="{D79A0BA2-335A-47DD-8D69-E51B313FC976}" destId="{D6829CBA-81F8-4354-85E5-397C63DA4B27}" srcOrd="0" destOrd="0" parTransId="{8B689CFA-E9BB-4E10-BA39-99B4847A9FF9}" sibTransId="{CEA7CB84-1B2D-4E94-9EFE-759CFA0A8F98}"/>
    <dgm:cxn modelId="{18833616-A010-4486-ACB0-EC1596A528A7}" type="presOf" srcId="{D79A0BA2-335A-47DD-8D69-E51B313FC976}" destId="{B2C25FDC-478E-44C4-AE6D-DECD262B1B21}" srcOrd="0" destOrd="0" presId="urn:microsoft.com/office/officeart/2005/8/layout/vList2"/>
    <dgm:cxn modelId="{7502BE52-145B-4E3A-A783-1FBCEF6EB8F1}" type="presOf" srcId="{E5103674-5163-42A0-88CB-D14565380E4D}" destId="{D4FBF7F7-EB09-47BF-85A3-C50B1DE5F830}" srcOrd="0" destOrd="0" presId="urn:microsoft.com/office/officeart/2005/8/layout/vList2"/>
    <dgm:cxn modelId="{2E0CD5FF-07A8-4E73-B187-2D90260CA0DB}" srcId="{897F83B7-8D6D-477E-BC7B-D14EBF82FE7B}" destId="{D79A0BA2-335A-47DD-8D69-E51B313FC976}" srcOrd="1" destOrd="0" parTransId="{AE93608F-B995-4ED3-9C5C-B36073DDCA8C}" sibTransId="{435C8628-DD0D-4BCF-8C2E-696B57C9B4CE}"/>
    <dgm:cxn modelId="{59ADB3D9-C188-4714-BEE6-44BDE2B131F8}" srcId="{D79A0BA2-335A-47DD-8D69-E51B313FC976}" destId="{18481A0A-977F-4CD3-B278-01C11493F880}" srcOrd="1" destOrd="0" parTransId="{4F670D59-BC05-43F8-A563-2BB9500DFE1A}" sibTransId="{1C5F40DF-1285-40EA-8D12-3AC38E980A62}"/>
    <dgm:cxn modelId="{3703A6DC-7465-40EE-8250-19FE6E50ED56}" type="presOf" srcId="{897F83B7-8D6D-477E-BC7B-D14EBF82FE7B}" destId="{499E36D4-CD3B-4A29-800F-228212B9A8CD}" srcOrd="0" destOrd="0" presId="urn:microsoft.com/office/officeart/2005/8/layout/vList2"/>
    <dgm:cxn modelId="{8EA9B0FE-81DE-4AEC-BFB8-40D57476064D}" type="presParOf" srcId="{499E36D4-CD3B-4A29-800F-228212B9A8CD}" destId="{D4FBF7F7-EB09-47BF-85A3-C50B1DE5F830}" srcOrd="0" destOrd="0" presId="urn:microsoft.com/office/officeart/2005/8/layout/vList2"/>
    <dgm:cxn modelId="{EE1550AE-6278-48DF-8C9B-16261DB2BDFA}" type="presParOf" srcId="{499E36D4-CD3B-4A29-800F-228212B9A8CD}" destId="{01231C0A-39D8-441E-88E4-BCC71ACF15BE}" srcOrd="1" destOrd="0" presId="urn:microsoft.com/office/officeart/2005/8/layout/vList2"/>
    <dgm:cxn modelId="{048BD1C0-8B5F-419A-B5F0-52A2F2C1B181}" type="presParOf" srcId="{499E36D4-CD3B-4A29-800F-228212B9A8CD}" destId="{B2C25FDC-478E-44C4-AE6D-DECD262B1B21}" srcOrd="2" destOrd="0" presId="urn:microsoft.com/office/officeart/2005/8/layout/vList2"/>
    <dgm:cxn modelId="{27FB052F-79BE-4D1E-BAC8-FE602C4EF530}" type="presParOf" srcId="{499E36D4-CD3B-4A29-800F-228212B9A8CD}" destId="{5FA2ED5A-98BE-40CB-B773-61F4E375EFF9}"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7F83B7-8D6D-477E-BC7B-D14EBF82F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6829CBA-81F8-4354-85E5-397C63DA4B27}">
      <dgm:prSet phldrT="[Metin]"/>
      <dgm:spPr/>
      <dgm:t>
        <a:bodyPr/>
        <a:lstStyle/>
        <a:p>
          <a:r>
            <a:rPr lang="tr-TR" dirty="0" smtClean="0">
              <a:hlinkClick xmlns:r="http://schemas.openxmlformats.org/officeDocument/2006/relationships" r:id="rId1"/>
            </a:rPr>
            <a:t>http://teknoloji.</a:t>
          </a:r>
          <a:r>
            <a:rPr lang="tr-TR" dirty="0" err="1" smtClean="0">
              <a:hlinkClick xmlns:r="http://schemas.openxmlformats.org/officeDocument/2006/relationships" r:id="rId1"/>
            </a:rPr>
            <a:t>sdu</a:t>
          </a:r>
          <a:r>
            <a:rPr lang="tr-TR" dirty="0" smtClean="0">
              <a:hlinkClick xmlns:r="http://schemas.openxmlformats.org/officeDocument/2006/relationships" r:id="rId1"/>
            </a:rPr>
            <a:t>.edu.tr/</a:t>
          </a:r>
          <a:r>
            <a:rPr lang="tr-TR" dirty="0" err="1" smtClean="0">
              <a:hlinkClick xmlns:r="http://schemas.openxmlformats.org/officeDocument/2006/relationships" r:id="rId1"/>
            </a:rPr>
            <a:t>elektrikelektronik</a:t>
          </a:r>
          <a:r>
            <a:rPr lang="tr-TR" dirty="0" smtClean="0">
              <a:hlinkClick xmlns:r="http://schemas.openxmlformats.org/officeDocument/2006/relationships" r:id="rId1"/>
            </a:rPr>
            <a:t>/tr/dokumanlar</a:t>
          </a:r>
          <a:r>
            <a:rPr lang="tr-TR" dirty="0" smtClean="0"/>
            <a:t> arşivindeki “güz dönemi final raporu” </a:t>
          </a:r>
          <a:endParaRPr lang="tr-TR" dirty="0"/>
        </a:p>
      </dgm:t>
    </dgm:pt>
    <dgm:pt modelId="{8B689CFA-E9BB-4E10-BA39-99B4847A9FF9}" type="parTrans" cxnId="{F9ED53DC-F15C-4FBD-88D0-BF04D6094833}">
      <dgm:prSet/>
      <dgm:spPr/>
      <dgm:t>
        <a:bodyPr/>
        <a:lstStyle/>
        <a:p>
          <a:endParaRPr lang="tr-TR"/>
        </a:p>
      </dgm:t>
    </dgm:pt>
    <dgm:pt modelId="{CEA7CB84-1B2D-4E94-9EFE-759CFA0A8F98}" type="sibTrans" cxnId="{F9ED53DC-F15C-4FBD-88D0-BF04D6094833}">
      <dgm:prSet/>
      <dgm:spPr/>
      <dgm:t>
        <a:bodyPr/>
        <a:lstStyle/>
        <a:p>
          <a:endParaRPr lang="tr-TR"/>
        </a:p>
      </dgm:t>
    </dgm:pt>
    <dgm:pt modelId="{18481A0A-977F-4CD3-B278-01C11493F880}">
      <dgm:prSet phldrT="[Metin]"/>
      <dgm:spPr/>
      <dgm:t>
        <a:bodyPr/>
        <a:lstStyle/>
        <a:p>
          <a:endParaRPr lang="tr-TR" dirty="0"/>
        </a:p>
      </dgm:t>
    </dgm:pt>
    <dgm:pt modelId="{4F670D59-BC05-43F8-A563-2BB9500DFE1A}" type="parTrans" cxnId="{59ADB3D9-C188-4714-BEE6-44BDE2B131F8}">
      <dgm:prSet/>
      <dgm:spPr/>
      <dgm:t>
        <a:bodyPr/>
        <a:lstStyle/>
        <a:p>
          <a:endParaRPr lang="tr-TR"/>
        </a:p>
      </dgm:t>
    </dgm:pt>
    <dgm:pt modelId="{1C5F40DF-1285-40EA-8D12-3AC38E980A62}" type="sibTrans" cxnId="{59ADB3D9-C188-4714-BEE6-44BDE2B131F8}">
      <dgm:prSet/>
      <dgm:spPr/>
      <dgm:t>
        <a:bodyPr/>
        <a:lstStyle/>
        <a:p>
          <a:endParaRPr lang="tr-TR"/>
        </a:p>
      </dgm:t>
    </dgm:pt>
    <dgm:pt modelId="{D90FB1D6-E6FE-4321-955F-E01CC68DD21A}">
      <dgm:prSet/>
      <dgm:spPr/>
      <dgm:t>
        <a:bodyPr/>
        <a:lstStyle/>
        <a:p>
          <a:r>
            <a:rPr lang="tr-TR" dirty="0" smtClean="0"/>
            <a:t>4. Sınıf öğrencilerimiz, Final sınav haftasına kadar gelişme raporunu danışman öğretim elemanına teslim ederler.  Bu rapor final notu için danışmana temel gösterge olacaktır.  </a:t>
          </a:r>
          <a:endParaRPr lang="tr-TR" dirty="0"/>
        </a:p>
      </dgm:t>
    </dgm:pt>
    <dgm:pt modelId="{91B4890C-68CE-4615-A1F4-BD001EF2F03F}" type="parTrans" cxnId="{BB0EB883-C6A8-40FB-9340-9645BFBFE710}">
      <dgm:prSet/>
      <dgm:spPr/>
      <dgm:t>
        <a:bodyPr/>
        <a:lstStyle/>
        <a:p>
          <a:endParaRPr lang="tr-TR"/>
        </a:p>
      </dgm:t>
    </dgm:pt>
    <dgm:pt modelId="{1A7DC141-CDDF-4626-A2E8-503F761CEC21}" type="sibTrans" cxnId="{BB0EB883-C6A8-40FB-9340-9645BFBFE710}">
      <dgm:prSet/>
      <dgm:spPr/>
      <dgm:t>
        <a:bodyPr/>
        <a:lstStyle/>
        <a:p>
          <a:endParaRPr lang="tr-TR"/>
        </a:p>
      </dgm:t>
    </dgm:pt>
    <dgm:pt modelId="{499E36D4-CD3B-4A29-800F-228212B9A8CD}" type="pres">
      <dgm:prSet presAssocID="{897F83B7-8D6D-477E-BC7B-D14EBF82FE7B}" presName="linear" presStyleCnt="0">
        <dgm:presLayoutVars>
          <dgm:animLvl val="lvl"/>
          <dgm:resizeHandles val="exact"/>
        </dgm:presLayoutVars>
      </dgm:prSet>
      <dgm:spPr/>
      <dgm:t>
        <a:bodyPr/>
        <a:lstStyle/>
        <a:p>
          <a:endParaRPr lang="tr-TR"/>
        </a:p>
      </dgm:t>
    </dgm:pt>
    <dgm:pt modelId="{BC502514-930D-401F-B1C4-35A71C1A81ED}" type="pres">
      <dgm:prSet presAssocID="{D90FB1D6-E6FE-4321-955F-E01CC68DD21A}" presName="parentText" presStyleLbl="node1" presStyleIdx="0" presStyleCnt="2">
        <dgm:presLayoutVars>
          <dgm:chMax val="0"/>
          <dgm:bulletEnabled val="1"/>
        </dgm:presLayoutVars>
      </dgm:prSet>
      <dgm:spPr/>
      <dgm:t>
        <a:bodyPr/>
        <a:lstStyle/>
        <a:p>
          <a:endParaRPr lang="tr-TR"/>
        </a:p>
      </dgm:t>
    </dgm:pt>
    <dgm:pt modelId="{2C36B532-C533-4383-BFBF-DB1FAFD43523}" type="pres">
      <dgm:prSet presAssocID="{1A7DC141-CDDF-4626-A2E8-503F761CEC21}" presName="spacer" presStyleCnt="0"/>
      <dgm:spPr/>
    </dgm:pt>
    <dgm:pt modelId="{5738E8BE-55F0-4B67-ACCF-98AF6B18A920}" type="pres">
      <dgm:prSet presAssocID="{D6829CBA-81F8-4354-85E5-397C63DA4B27}" presName="parentText" presStyleLbl="node1" presStyleIdx="1" presStyleCnt="2">
        <dgm:presLayoutVars>
          <dgm:chMax val="0"/>
          <dgm:bulletEnabled val="1"/>
        </dgm:presLayoutVars>
      </dgm:prSet>
      <dgm:spPr/>
      <dgm:t>
        <a:bodyPr/>
        <a:lstStyle/>
        <a:p>
          <a:endParaRPr lang="tr-TR"/>
        </a:p>
      </dgm:t>
    </dgm:pt>
    <dgm:pt modelId="{EB151EF6-05E4-44F5-B96C-5A968A643347}" type="pres">
      <dgm:prSet presAssocID="{D6829CBA-81F8-4354-85E5-397C63DA4B27}" presName="childText" presStyleLbl="revTx" presStyleIdx="0" presStyleCnt="1">
        <dgm:presLayoutVars>
          <dgm:bulletEnabled val="1"/>
        </dgm:presLayoutVars>
      </dgm:prSet>
      <dgm:spPr/>
      <dgm:t>
        <a:bodyPr/>
        <a:lstStyle/>
        <a:p>
          <a:endParaRPr lang="tr-TR"/>
        </a:p>
      </dgm:t>
    </dgm:pt>
  </dgm:ptLst>
  <dgm:cxnLst>
    <dgm:cxn modelId="{8AA72F70-6F0A-4FAC-9CD5-9BDF9FB005DF}" type="presOf" srcId="{D90FB1D6-E6FE-4321-955F-E01CC68DD21A}" destId="{BC502514-930D-401F-B1C4-35A71C1A81ED}" srcOrd="0" destOrd="0" presId="urn:microsoft.com/office/officeart/2005/8/layout/vList2"/>
    <dgm:cxn modelId="{86202FAB-BDF9-4FFF-B3D5-AFC6C1FBDCE2}" type="presOf" srcId="{897F83B7-8D6D-477E-BC7B-D14EBF82FE7B}" destId="{499E36D4-CD3B-4A29-800F-228212B9A8CD}" srcOrd="0" destOrd="0" presId="urn:microsoft.com/office/officeart/2005/8/layout/vList2"/>
    <dgm:cxn modelId="{888C31C5-3853-41DA-BE8A-DED0500289F8}" type="presOf" srcId="{D6829CBA-81F8-4354-85E5-397C63DA4B27}" destId="{5738E8BE-55F0-4B67-ACCF-98AF6B18A920}" srcOrd="0" destOrd="0" presId="urn:microsoft.com/office/officeart/2005/8/layout/vList2"/>
    <dgm:cxn modelId="{F9ED53DC-F15C-4FBD-88D0-BF04D6094833}" srcId="{897F83B7-8D6D-477E-BC7B-D14EBF82FE7B}" destId="{D6829CBA-81F8-4354-85E5-397C63DA4B27}" srcOrd="1" destOrd="0" parTransId="{8B689CFA-E9BB-4E10-BA39-99B4847A9FF9}" sibTransId="{CEA7CB84-1B2D-4E94-9EFE-759CFA0A8F98}"/>
    <dgm:cxn modelId="{BB0EB883-C6A8-40FB-9340-9645BFBFE710}" srcId="{897F83B7-8D6D-477E-BC7B-D14EBF82FE7B}" destId="{D90FB1D6-E6FE-4321-955F-E01CC68DD21A}" srcOrd="0" destOrd="0" parTransId="{91B4890C-68CE-4615-A1F4-BD001EF2F03F}" sibTransId="{1A7DC141-CDDF-4626-A2E8-503F761CEC21}"/>
    <dgm:cxn modelId="{F6DB5776-678A-4923-A90B-F070C29142D3}" type="presOf" srcId="{18481A0A-977F-4CD3-B278-01C11493F880}" destId="{EB151EF6-05E4-44F5-B96C-5A968A643347}" srcOrd="0" destOrd="0" presId="urn:microsoft.com/office/officeart/2005/8/layout/vList2"/>
    <dgm:cxn modelId="{59ADB3D9-C188-4714-BEE6-44BDE2B131F8}" srcId="{D6829CBA-81F8-4354-85E5-397C63DA4B27}" destId="{18481A0A-977F-4CD3-B278-01C11493F880}" srcOrd="0" destOrd="0" parTransId="{4F670D59-BC05-43F8-A563-2BB9500DFE1A}" sibTransId="{1C5F40DF-1285-40EA-8D12-3AC38E980A62}"/>
    <dgm:cxn modelId="{E6E707F3-3ABB-401E-BE8B-34A2BB02D8FB}" type="presParOf" srcId="{499E36D4-CD3B-4A29-800F-228212B9A8CD}" destId="{BC502514-930D-401F-B1C4-35A71C1A81ED}" srcOrd="0" destOrd="0" presId="urn:microsoft.com/office/officeart/2005/8/layout/vList2"/>
    <dgm:cxn modelId="{71A61655-F902-4BB0-A65D-745E59FC32FB}" type="presParOf" srcId="{499E36D4-CD3B-4A29-800F-228212B9A8CD}" destId="{2C36B532-C533-4383-BFBF-DB1FAFD43523}" srcOrd="1" destOrd="0" presId="urn:microsoft.com/office/officeart/2005/8/layout/vList2"/>
    <dgm:cxn modelId="{5F97C457-2F92-4D3A-AA7A-AC7A0A2BAD0C}" type="presParOf" srcId="{499E36D4-CD3B-4A29-800F-228212B9A8CD}" destId="{5738E8BE-55F0-4B67-ACCF-98AF6B18A920}" srcOrd="2" destOrd="0" presId="urn:microsoft.com/office/officeart/2005/8/layout/vList2"/>
    <dgm:cxn modelId="{1FC616DE-7C9D-4863-A8B0-EE9FC671A975}" type="presParOf" srcId="{499E36D4-CD3B-4A29-800F-228212B9A8CD}" destId="{EB151EF6-05E4-44F5-B96C-5A968A643347}"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7F83B7-8D6D-477E-BC7B-D14EBF82F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5103674-5163-42A0-88CB-D14565380E4D}">
      <dgm:prSet phldrT="[Metin]"/>
      <dgm:spPr/>
      <dgm:t>
        <a:bodyPr/>
        <a:lstStyle/>
        <a:p>
          <a:r>
            <a:rPr lang="tr-TR" dirty="0" smtClean="0"/>
            <a:t>Tez danışmanlarını tüm öğrencilerimiz öğretim elemanlarının belirlediği saatler aralığında uygulama aşamalarını, uygulama problemleri ve iyileştirme aşamaları için gerekli çalışmaları ve düzenlemeleri yaparlar.“Bahar dönemi ara raporu” vize sınav tarihine kadar tez danışmanına teslim edilir.</a:t>
          </a:r>
          <a:endParaRPr lang="tr-TR" dirty="0"/>
        </a:p>
      </dgm:t>
    </dgm:pt>
    <dgm:pt modelId="{1BCD3BD4-4684-4D61-9FF8-06476575A93B}" type="parTrans" cxnId="{E64CBEB5-5EDB-4E08-BC20-352F459E62A9}">
      <dgm:prSet/>
      <dgm:spPr/>
      <dgm:t>
        <a:bodyPr/>
        <a:lstStyle/>
        <a:p>
          <a:endParaRPr lang="tr-TR"/>
        </a:p>
      </dgm:t>
    </dgm:pt>
    <dgm:pt modelId="{C1CA8CCE-F4E5-4643-B6FA-A06B1C26F8DB}" type="sibTrans" cxnId="{E64CBEB5-5EDB-4E08-BC20-352F459E62A9}">
      <dgm:prSet/>
      <dgm:spPr/>
      <dgm:t>
        <a:bodyPr/>
        <a:lstStyle/>
        <a:p>
          <a:endParaRPr lang="tr-TR"/>
        </a:p>
      </dgm:t>
    </dgm:pt>
    <dgm:pt modelId="{FA2A3859-86BB-427B-9E82-BA9575F7883B}">
      <dgm:prSet phldrT="[Metin]"/>
      <dgm:spPr/>
      <dgm:t>
        <a:bodyPr/>
        <a:lstStyle/>
        <a:p>
          <a:r>
            <a:rPr lang="tr-TR" dirty="0" smtClean="0"/>
            <a:t>İş akış cetveli takibi danışman öğretim elemanınca kontrol edilir. </a:t>
          </a:r>
          <a:endParaRPr lang="tr-TR" dirty="0"/>
        </a:p>
      </dgm:t>
    </dgm:pt>
    <dgm:pt modelId="{504C652D-61EF-4A48-85A0-BC081B8289D9}" type="parTrans" cxnId="{CB50A70F-534F-409A-9675-3F6BBBF7DF38}">
      <dgm:prSet/>
      <dgm:spPr/>
      <dgm:t>
        <a:bodyPr/>
        <a:lstStyle/>
        <a:p>
          <a:endParaRPr lang="tr-TR"/>
        </a:p>
      </dgm:t>
    </dgm:pt>
    <dgm:pt modelId="{7AA5033E-8F6E-4B0F-8FE8-8DB0F01FE259}" type="sibTrans" cxnId="{CB50A70F-534F-409A-9675-3F6BBBF7DF38}">
      <dgm:prSet/>
      <dgm:spPr/>
      <dgm:t>
        <a:bodyPr/>
        <a:lstStyle/>
        <a:p>
          <a:endParaRPr lang="tr-TR"/>
        </a:p>
      </dgm:t>
    </dgm:pt>
    <dgm:pt modelId="{D79A0BA2-335A-47DD-8D69-E51B313FC976}">
      <dgm:prSet phldrT="[Metin]"/>
      <dgm:spPr/>
      <dgm:t>
        <a:bodyPr/>
        <a:lstStyle/>
        <a:p>
          <a:r>
            <a:rPr lang="tr-TR" dirty="0" smtClean="0"/>
            <a:t>4. Sınıf öğrencilerimiz, “Bahar dönemi ara raporu” aşamasında projelerini uygulama aşamasını tamamlamalıdır. Bu aşamada fotoğraf ve devre çizimleri ile tez yazım aşaması için veri üretilir.</a:t>
          </a:r>
          <a:endParaRPr lang="tr-TR" dirty="0"/>
        </a:p>
      </dgm:t>
    </dgm:pt>
    <dgm:pt modelId="{AE93608F-B995-4ED3-9C5C-B36073DDCA8C}" type="parTrans" cxnId="{2E0CD5FF-07A8-4E73-B187-2D90260CA0DB}">
      <dgm:prSet/>
      <dgm:spPr/>
      <dgm:t>
        <a:bodyPr/>
        <a:lstStyle/>
        <a:p>
          <a:endParaRPr lang="tr-TR"/>
        </a:p>
      </dgm:t>
    </dgm:pt>
    <dgm:pt modelId="{435C8628-DD0D-4BCF-8C2E-696B57C9B4CE}" type="sibTrans" cxnId="{2E0CD5FF-07A8-4E73-B187-2D90260CA0DB}">
      <dgm:prSet/>
      <dgm:spPr/>
      <dgm:t>
        <a:bodyPr/>
        <a:lstStyle/>
        <a:p>
          <a:endParaRPr lang="tr-TR"/>
        </a:p>
      </dgm:t>
    </dgm:pt>
    <dgm:pt modelId="{D6829CBA-81F8-4354-85E5-397C63DA4B27}">
      <dgm:prSet phldrT="[Metin]"/>
      <dgm:spPr/>
      <dgm:t>
        <a:bodyPr/>
        <a:lstStyle/>
        <a:p>
          <a:r>
            <a:rPr lang="tr-TR" dirty="0" smtClean="0"/>
            <a:t>http://teknoloji.</a:t>
          </a:r>
          <a:r>
            <a:rPr lang="tr-TR" dirty="0" err="1" smtClean="0"/>
            <a:t>sdu</a:t>
          </a:r>
          <a:r>
            <a:rPr lang="tr-TR" dirty="0" smtClean="0"/>
            <a:t>.edu.tr/</a:t>
          </a:r>
          <a:r>
            <a:rPr lang="tr-TR" dirty="0" err="1" smtClean="0"/>
            <a:t>elektrikelektronik</a:t>
          </a:r>
          <a:r>
            <a:rPr lang="tr-TR" dirty="0" smtClean="0"/>
            <a:t>/tr/dokumanlar; “Bahar dönemi ara raporu”</a:t>
          </a:r>
          <a:endParaRPr lang="tr-TR" dirty="0"/>
        </a:p>
      </dgm:t>
    </dgm:pt>
    <dgm:pt modelId="{8B689CFA-E9BB-4E10-BA39-99B4847A9FF9}" type="parTrans" cxnId="{F9ED53DC-F15C-4FBD-88D0-BF04D6094833}">
      <dgm:prSet/>
      <dgm:spPr/>
      <dgm:t>
        <a:bodyPr/>
        <a:lstStyle/>
        <a:p>
          <a:endParaRPr lang="tr-TR"/>
        </a:p>
      </dgm:t>
    </dgm:pt>
    <dgm:pt modelId="{CEA7CB84-1B2D-4E94-9EFE-759CFA0A8F98}" type="sibTrans" cxnId="{F9ED53DC-F15C-4FBD-88D0-BF04D6094833}">
      <dgm:prSet/>
      <dgm:spPr/>
      <dgm:t>
        <a:bodyPr/>
        <a:lstStyle/>
        <a:p>
          <a:endParaRPr lang="tr-TR"/>
        </a:p>
      </dgm:t>
    </dgm:pt>
    <dgm:pt modelId="{18481A0A-977F-4CD3-B278-01C11493F880}">
      <dgm:prSet phldrT="[Metin]"/>
      <dgm:spPr/>
      <dgm:t>
        <a:bodyPr/>
        <a:lstStyle/>
        <a:p>
          <a:endParaRPr lang="tr-TR" dirty="0"/>
        </a:p>
      </dgm:t>
    </dgm:pt>
    <dgm:pt modelId="{4F670D59-BC05-43F8-A563-2BB9500DFE1A}" type="parTrans" cxnId="{59ADB3D9-C188-4714-BEE6-44BDE2B131F8}">
      <dgm:prSet/>
      <dgm:spPr/>
      <dgm:t>
        <a:bodyPr/>
        <a:lstStyle/>
        <a:p>
          <a:endParaRPr lang="tr-TR"/>
        </a:p>
      </dgm:t>
    </dgm:pt>
    <dgm:pt modelId="{1C5F40DF-1285-40EA-8D12-3AC38E980A62}" type="sibTrans" cxnId="{59ADB3D9-C188-4714-BEE6-44BDE2B131F8}">
      <dgm:prSet/>
      <dgm:spPr/>
      <dgm:t>
        <a:bodyPr/>
        <a:lstStyle/>
        <a:p>
          <a:endParaRPr lang="tr-TR"/>
        </a:p>
      </dgm:t>
    </dgm:pt>
    <dgm:pt modelId="{499E36D4-CD3B-4A29-800F-228212B9A8CD}" type="pres">
      <dgm:prSet presAssocID="{897F83B7-8D6D-477E-BC7B-D14EBF82FE7B}" presName="linear" presStyleCnt="0">
        <dgm:presLayoutVars>
          <dgm:animLvl val="lvl"/>
          <dgm:resizeHandles val="exact"/>
        </dgm:presLayoutVars>
      </dgm:prSet>
      <dgm:spPr/>
      <dgm:t>
        <a:bodyPr/>
        <a:lstStyle/>
        <a:p>
          <a:endParaRPr lang="tr-TR"/>
        </a:p>
      </dgm:t>
    </dgm:pt>
    <dgm:pt modelId="{D4FBF7F7-EB09-47BF-85A3-C50B1DE5F830}" type="pres">
      <dgm:prSet presAssocID="{E5103674-5163-42A0-88CB-D14565380E4D}" presName="parentText" presStyleLbl="node1" presStyleIdx="0" presStyleCnt="2" custScaleY="134533">
        <dgm:presLayoutVars>
          <dgm:chMax val="0"/>
          <dgm:bulletEnabled val="1"/>
        </dgm:presLayoutVars>
      </dgm:prSet>
      <dgm:spPr/>
      <dgm:t>
        <a:bodyPr/>
        <a:lstStyle/>
        <a:p>
          <a:endParaRPr lang="tr-TR"/>
        </a:p>
      </dgm:t>
    </dgm:pt>
    <dgm:pt modelId="{01231C0A-39D8-441E-88E4-BCC71ACF15BE}" type="pres">
      <dgm:prSet presAssocID="{E5103674-5163-42A0-88CB-D14565380E4D}" presName="childText" presStyleLbl="revTx" presStyleIdx="0" presStyleCnt="2">
        <dgm:presLayoutVars>
          <dgm:bulletEnabled val="1"/>
        </dgm:presLayoutVars>
      </dgm:prSet>
      <dgm:spPr/>
      <dgm:t>
        <a:bodyPr/>
        <a:lstStyle/>
        <a:p>
          <a:endParaRPr lang="tr-TR"/>
        </a:p>
      </dgm:t>
    </dgm:pt>
    <dgm:pt modelId="{B2C25FDC-478E-44C4-AE6D-DECD262B1B21}" type="pres">
      <dgm:prSet presAssocID="{D79A0BA2-335A-47DD-8D69-E51B313FC976}" presName="parentText" presStyleLbl="node1" presStyleIdx="1" presStyleCnt="2">
        <dgm:presLayoutVars>
          <dgm:chMax val="0"/>
          <dgm:bulletEnabled val="1"/>
        </dgm:presLayoutVars>
      </dgm:prSet>
      <dgm:spPr/>
      <dgm:t>
        <a:bodyPr/>
        <a:lstStyle/>
        <a:p>
          <a:endParaRPr lang="tr-TR"/>
        </a:p>
      </dgm:t>
    </dgm:pt>
    <dgm:pt modelId="{5FA2ED5A-98BE-40CB-B773-61F4E375EFF9}" type="pres">
      <dgm:prSet presAssocID="{D79A0BA2-335A-47DD-8D69-E51B313FC976}" presName="childText" presStyleLbl="revTx" presStyleIdx="1" presStyleCnt="2">
        <dgm:presLayoutVars>
          <dgm:bulletEnabled val="1"/>
        </dgm:presLayoutVars>
      </dgm:prSet>
      <dgm:spPr/>
      <dgm:t>
        <a:bodyPr/>
        <a:lstStyle/>
        <a:p>
          <a:endParaRPr lang="tr-TR"/>
        </a:p>
      </dgm:t>
    </dgm:pt>
  </dgm:ptLst>
  <dgm:cxnLst>
    <dgm:cxn modelId="{CB50A70F-534F-409A-9675-3F6BBBF7DF38}" srcId="{E5103674-5163-42A0-88CB-D14565380E4D}" destId="{FA2A3859-86BB-427B-9E82-BA9575F7883B}" srcOrd="0" destOrd="0" parTransId="{504C652D-61EF-4A48-85A0-BC081B8289D9}" sibTransId="{7AA5033E-8F6E-4B0F-8FE8-8DB0F01FE259}"/>
    <dgm:cxn modelId="{E64CBEB5-5EDB-4E08-BC20-352F459E62A9}" srcId="{897F83B7-8D6D-477E-BC7B-D14EBF82FE7B}" destId="{E5103674-5163-42A0-88CB-D14565380E4D}" srcOrd="0" destOrd="0" parTransId="{1BCD3BD4-4684-4D61-9FF8-06476575A93B}" sibTransId="{C1CA8CCE-F4E5-4643-B6FA-A06B1C26F8DB}"/>
    <dgm:cxn modelId="{F9ED53DC-F15C-4FBD-88D0-BF04D6094833}" srcId="{D79A0BA2-335A-47DD-8D69-E51B313FC976}" destId="{D6829CBA-81F8-4354-85E5-397C63DA4B27}" srcOrd="0" destOrd="0" parTransId="{8B689CFA-E9BB-4E10-BA39-99B4847A9FF9}" sibTransId="{CEA7CB84-1B2D-4E94-9EFE-759CFA0A8F98}"/>
    <dgm:cxn modelId="{88C30E6B-DB59-49C8-AFDF-486236577762}" type="presOf" srcId="{FA2A3859-86BB-427B-9E82-BA9575F7883B}" destId="{01231C0A-39D8-441E-88E4-BCC71ACF15BE}" srcOrd="0" destOrd="0" presId="urn:microsoft.com/office/officeart/2005/8/layout/vList2"/>
    <dgm:cxn modelId="{2E0CD5FF-07A8-4E73-B187-2D90260CA0DB}" srcId="{897F83B7-8D6D-477E-BC7B-D14EBF82FE7B}" destId="{D79A0BA2-335A-47DD-8D69-E51B313FC976}" srcOrd="1" destOrd="0" parTransId="{AE93608F-B995-4ED3-9C5C-B36073DDCA8C}" sibTransId="{435C8628-DD0D-4BCF-8C2E-696B57C9B4CE}"/>
    <dgm:cxn modelId="{AC54F83B-8AEF-4108-9BEA-6906C1601485}" type="presOf" srcId="{18481A0A-977F-4CD3-B278-01C11493F880}" destId="{5FA2ED5A-98BE-40CB-B773-61F4E375EFF9}" srcOrd="0" destOrd="1" presId="urn:microsoft.com/office/officeart/2005/8/layout/vList2"/>
    <dgm:cxn modelId="{F04D4769-E291-4692-8079-22BC3E6AE597}" type="presOf" srcId="{D79A0BA2-335A-47DD-8D69-E51B313FC976}" destId="{B2C25FDC-478E-44C4-AE6D-DECD262B1B21}" srcOrd="0" destOrd="0" presId="urn:microsoft.com/office/officeart/2005/8/layout/vList2"/>
    <dgm:cxn modelId="{66FF0AFF-19A2-4E1E-BC5B-1CACEE03B4A5}" type="presOf" srcId="{D6829CBA-81F8-4354-85E5-397C63DA4B27}" destId="{5FA2ED5A-98BE-40CB-B773-61F4E375EFF9}" srcOrd="0" destOrd="0" presId="urn:microsoft.com/office/officeart/2005/8/layout/vList2"/>
    <dgm:cxn modelId="{59ADB3D9-C188-4714-BEE6-44BDE2B131F8}" srcId="{D79A0BA2-335A-47DD-8D69-E51B313FC976}" destId="{18481A0A-977F-4CD3-B278-01C11493F880}" srcOrd="1" destOrd="0" parTransId="{4F670D59-BC05-43F8-A563-2BB9500DFE1A}" sibTransId="{1C5F40DF-1285-40EA-8D12-3AC38E980A62}"/>
    <dgm:cxn modelId="{C3B59A76-7F3F-4D7C-98B8-DC7EC82B3BAD}" type="presOf" srcId="{897F83B7-8D6D-477E-BC7B-D14EBF82FE7B}" destId="{499E36D4-CD3B-4A29-800F-228212B9A8CD}" srcOrd="0" destOrd="0" presId="urn:microsoft.com/office/officeart/2005/8/layout/vList2"/>
    <dgm:cxn modelId="{2579EB3A-FFD3-420B-923E-B8EFE17AABD7}" type="presOf" srcId="{E5103674-5163-42A0-88CB-D14565380E4D}" destId="{D4FBF7F7-EB09-47BF-85A3-C50B1DE5F830}" srcOrd="0" destOrd="0" presId="urn:microsoft.com/office/officeart/2005/8/layout/vList2"/>
    <dgm:cxn modelId="{3EC752E4-C409-4E1F-AE22-7B3314E340F7}" type="presParOf" srcId="{499E36D4-CD3B-4A29-800F-228212B9A8CD}" destId="{D4FBF7F7-EB09-47BF-85A3-C50B1DE5F830}" srcOrd="0" destOrd="0" presId="urn:microsoft.com/office/officeart/2005/8/layout/vList2"/>
    <dgm:cxn modelId="{5A30B4C5-860D-4F93-90C7-6528FD564911}" type="presParOf" srcId="{499E36D4-CD3B-4A29-800F-228212B9A8CD}" destId="{01231C0A-39D8-441E-88E4-BCC71ACF15BE}" srcOrd="1" destOrd="0" presId="urn:microsoft.com/office/officeart/2005/8/layout/vList2"/>
    <dgm:cxn modelId="{01C3E394-96CD-4D9D-9E7B-8C12F76B7E1D}" type="presParOf" srcId="{499E36D4-CD3B-4A29-800F-228212B9A8CD}" destId="{B2C25FDC-478E-44C4-AE6D-DECD262B1B21}" srcOrd="2" destOrd="0" presId="urn:microsoft.com/office/officeart/2005/8/layout/vList2"/>
    <dgm:cxn modelId="{BD95F0DB-6ABC-4836-B945-C753E64D179F}" type="presParOf" srcId="{499E36D4-CD3B-4A29-800F-228212B9A8CD}" destId="{5FA2ED5A-98BE-40CB-B773-61F4E375EFF9}"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7F83B7-8D6D-477E-BC7B-D14EBF82F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5103674-5163-42A0-88CB-D14565380E4D}">
      <dgm:prSet phldrT="[Metin]"/>
      <dgm:spPr/>
      <dgm:t>
        <a:bodyPr/>
        <a:lstStyle/>
        <a:p>
          <a:r>
            <a:rPr lang="tr-TR" dirty="0" smtClean="0"/>
            <a:t>Sunumlarına ciltlenmemiş şekilde getirdikleri tez çıktılarını jüri savunma sunuları için verilen zamanda inceler. Bitirme tezi alan öğrencilerimiz danışmanlarına tezin son hali ile ilgili onayı aldıkları takdirde, Final sınavını takip eden ilk cuma günü mesai bitimine kadar tezlerini en az iki adet cilt yaptıracaklar biri bölüm sekreterliğine diğeri ise danışmanda kalacak şekilde tezlerini teslim edeceklerdir. Her iki cilt arkasında yapıştırılmış </a:t>
          </a:r>
          <a:r>
            <a:rPr lang="tr-TR" dirty="0" err="1" smtClean="0"/>
            <a:t>dvd</a:t>
          </a:r>
          <a:r>
            <a:rPr lang="tr-TR" dirty="0" smtClean="0"/>
            <a:t> olacaktır.</a:t>
          </a:r>
          <a:endParaRPr lang="tr-TR" dirty="0"/>
        </a:p>
      </dgm:t>
    </dgm:pt>
    <dgm:pt modelId="{1BCD3BD4-4684-4D61-9FF8-06476575A93B}" type="parTrans" cxnId="{E64CBEB5-5EDB-4E08-BC20-352F459E62A9}">
      <dgm:prSet/>
      <dgm:spPr/>
      <dgm:t>
        <a:bodyPr/>
        <a:lstStyle/>
        <a:p>
          <a:endParaRPr lang="tr-TR"/>
        </a:p>
      </dgm:t>
    </dgm:pt>
    <dgm:pt modelId="{C1CA8CCE-F4E5-4643-B6FA-A06B1C26F8DB}" type="sibTrans" cxnId="{E64CBEB5-5EDB-4E08-BC20-352F459E62A9}">
      <dgm:prSet/>
      <dgm:spPr/>
      <dgm:t>
        <a:bodyPr/>
        <a:lstStyle/>
        <a:p>
          <a:endParaRPr lang="tr-TR"/>
        </a:p>
      </dgm:t>
    </dgm:pt>
    <dgm:pt modelId="{FA2A3859-86BB-427B-9E82-BA9575F7883B}">
      <dgm:prSet phldrT="[Metin]"/>
      <dgm:spPr/>
      <dgm:t>
        <a:bodyPr/>
        <a:lstStyle/>
        <a:p>
          <a:r>
            <a:rPr lang="tr-TR" dirty="0" smtClean="0"/>
            <a:t>  </a:t>
          </a:r>
          <a:endParaRPr lang="tr-TR" dirty="0">
            <a:solidFill>
              <a:srgbClr val="FF0000"/>
            </a:solidFill>
          </a:endParaRPr>
        </a:p>
      </dgm:t>
    </dgm:pt>
    <dgm:pt modelId="{504C652D-61EF-4A48-85A0-BC081B8289D9}" type="parTrans" cxnId="{CB50A70F-534F-409A-9675-3F6BBBF7DF38}">
      <dgm:prSet/>
      <dgm:spPr/>
      <dgm:t>
        <a:bodyPr/>
        <a:lstStyle/>
        <a:p>
          <a:endParaRPr lang="tr-TR"/>
        </a:p>
      </dgm:t>
    </dgm:pt>
    <dgm:pt modelId="{7AA5033E-8F6E-4B0F-8FE8-8DB0F01FE259}" type="sibTrans" cxnId="{CB50A70F-534F-409A-9675-3F6BBBF7DF38}">
      <dgm:prSet/>
      <dgm:spPr/>
      <dgm:t>
        <a:bodyPr/>
        <a:lstStyle/>
        <a:p>
          <a:endParaRPr lang="tr-TR"/>
        </a:p>
      </dgm:t>
    </dgm:pt>
    <dgm:pt modelId="{D79A0BA2-335A-47DD-8D69-E51B313FC976}">
      <dgm:prSet phldrT="[Metin]"/>
      <dgm:spPr/>
      <dgm:t>
        <a:bodyPr/>
        <a:lstStyle/>
        <a:p>
          <a:r>
            <a:rPr lang="tr-TR" dirty="0" smtClean="0"/>
            <a:t>Bu </a:t>
          </a:r>
          <a:r>
            <a:rPr lang="tr-TR" dirty="0" err="1" smtClean="0"/>
            <a:t>dvd</a:t>
          </a:r>
          <a:r>
            <a:rPr lang="tr-TR" dirty="0" smtClean="0"/>
            <a:t> içerisinde</a:t>
          </a:r>
        </a:p>
        <a:p>
          <a:r>
            <a:rPr lang="tr-TR" dirty="0" smtClean="0"/>
            <a:t>tez özeti, fotoğraflar, varsa tez içerisinde kullanılan kodlar, tezin </a:t>
          </a:r>
          <a:r>
            <a:rPr lang="tr-TR" dirty="0" err="1" smtClean="0"/>
            <a:t>word</a:t>
          </a:r>
          <a:r>
            <a:rPr lang="tr-TR" dirty="0" smtClean="0"/>
            <a:t> hali, tezin </a:t>
          </a:r>
          <a:r>
            <a:rPr lang="tr-TR" dirty="0" err="1" smtClean="0"/>
            <a:t>pdf</a:t>
          </a:r>
          <a:r>
            <a:rPr lang="tr-TR" dirty="0" smtClean="0"/>
            <a:t> hali, 3 dakikalık video, poster ve tezin sunusu yer alacaktır</a:t>
          </a:r>
          <a:endParaRPr lang="tr-TR" dirty="0"/>
        </a:p>
      </dgm:t>
    </dgm:pt>
    <dgm:pt modelId="{AE93608F-B995-4ED3-9C5C-B36073DDCA8C}" type="parTrans" cxnId="{2E0CD5FF-07A8-4E73-B187-2D90260CA0DB}">
      <dgm:prSet/>
      <dgm:spPr/>
      <dgm:t>
        <a:bodyPr/>
        <a:lstStyle/>
        <a:p>
          <a:endParaRPr lang="tr-TR"/>
        </a:p>
      </dgm:t>
    </dgm:pt>
    <dgm:pt modelId="{435C8628-DD0D-4BCF-8C2E-696B57C9B4CE}" type="sibTrans" cxnId="{2E0CD5FF-07A8-4E73-B187-2D90260CA0DB}">
      <dgm:prSet/>
      <dgm:spPr/>
      <dgm:t>
        <a:bodyPr/>
        <a:lstStyle/>
        <a:p>
          <a:endParaRPr lang="tr-TR"/>
        </a:p>
      </dgm:t>
    </dgm:pt>
    <dgm:pt modelId="{D6829CBA-81F8-4354-85E5-397C63DA4B27}">
      <dgm:prSet phldrT="[Metin]"/>
      <dgm:spPr/>
      <dgm:t>
        <a:bodyPr/>
        <a:lstStyle/>
        <a:p>
          <a:endParaRPr lang="tr-TR" dirty="0"/>
        </a:p>
      </dgm:t>
    </dgm:pt>
    <dgm:pt modelId="{8B689CFA-E9BB-4E10-BA39-99B4847A9FF9}" type="parTrans" cxnId="{F9ED53DC-F15C-4FBD-88D0-BF04D6094833}">
      <dgm:prSet/>
      <dgm:spPr/>
      <dgm:t>
        <a:bodyPr/>
        <a:lstStyle/>
        <a:p>
          <a:endParaRPr lang="tr-TR"/>
        </a:p>
      </dgm:t>
    </dgm:pt>
    <dgm:pt modelId="{CEA7CB84-1B2D-4E94-9EFE-759CFA0A8F98}" type="sibTrans" cxnId="{F9ED53DC-F15C-4FBD-88D0-BF04D6094833}">
      <dgm:prSet/>
      <dgm:spPr/>
      <dgm:t>
        <a:bodyPr/>
        <a:lstStyle/>
        <a:p>
          <a:endParaRPr lang="tr-TR"/>
        </a:p>
      </dgm:t>
    </dgm:pt>
    <dgm:pt modelId="{18481A0A-977F-4CD3-B278-01C11493F880}">
      <dgm:prSet phldrT="[Metin]"/>
      <dgm:spPr/>
      <dgm:t>
        <a:bodyPr/>
        <a:lstStyle/>
        <a:p>
          <a:endParaRPr lang="tr-TR" dirty="0"/>
        </a:p>
      </dgm:t>
    </dgm:pt>
    <dgm:pt modelId="{4F670D59-BC05-43F8-A563-2BB9500DFE1A}" type="parTrans" cxnId="{59ADB3D9-C188-4714-BEE6-44BDE2B131F8}">
      <dgm:prSet/>
      <dgm:spPr/>
      <dgm:t>
        <a:bodyPr/>
        <a:lstStyle/>
        <a:p>
          <a:endParaRPr lang="tr-TR"/>
        </a:p>
      </dgm:t>
    </dgm:pt>
    <dgm:pt modelId="{1C5F40DF-1285-40EA-8D12-3AC38E980A62}" type="sibTrans" cxnId="{59ADB3D9-C188-4714-BEE6-44BDE2B131F8}">
      <dgm:prSet/>
      <dgm:spPr/>
      <dgm:t>
        <a:bodyPr/>
        <a:lstStyle/>
        <a:p>
          <a:endParaRPr lang="tr-TR"/>
        </a:p>
      </dgm:t>
    </dgm:pt>
    <dgm:pt modelId="{5A430747-7A9D-4825-A1BF-1325EAB3365E}">
      <dgm:prSet/>
      <dgm:spPr/>
      <dgm:t>
        <a:bodyPr/>
        <a:lstStyle/>
        <a:p>
          <a:r>
            <a:rPr lang="tr-TR" dirty="0" smtClean="0">
              <a:solidFill>
                <a:srgbClr val="FF0000"/>
              </a:solidFill>
            </a:rPr>
            <a:t>Tez danışmanlarından Finale girmeleri için olur almış olan öğrenciler finallerin başladığı internet sitemizdeki http://teknoloji.</a:t>
          </a:r>
          <a:r>
            <a:rPr lang="tr-TR" dirty="0" err="1" smtClean="0">
              <a:solidFill>
                <a:srgbClr val="FF0000"/>
              </a:solidFill>
            </a:rPr>
            <a:t>sdu</a:t>
          </a:r>
          <a:r>
            <a:rPr lang="tr-TR" dirty="0" smtClean="0">
              <a:solidFill>
                <a:srgbClr val="FF0000"/>
              </a:solidFill>
            </a:rPr>
            <a:t>.edu.tr/</a:t>
          </a:r>
          <a:r>
            <a:rPr lang="tr-TR" dirty="0" err="1" smtClean="0">
              <a:solidFill>
                <a:srgbClr val="FF0000"/>
              </a:solidFill>
            </a:rPr>
            <a:t>elektrikelektronik</a:t>
          </a:r>
          <a:r>
            <a:rPr lang="tr-TR" dirty="0" smtClean="0">
              <a:solidFill>
                <a:srgbClr val="FF0000"/>
              </a:solidFill>
            </a:rPr>
            <a:t>/tr/dokumanlar bölümündeki yazım şablonunu uygun tez ve poster hazırlanacaktır. </a:t>
          </a:r>
        </a:p>
      </dgm:t>
    </dgm:pt>
    <dgm:pt modelId="{B0E659AA-6313-4C5E-B569-6B54589C10B1}" type="parTrans" cxnId="{295001E9-A1CE-4BF8-BD51-66C804BE9A37}">
      <dgm:prSet/>
      <dgm:spPr/>
      <dgm:t>
        <a:bodyPr/>
        <a:lstStyle/>
        <a:p>
          <a:endParaRPr lang="tr-TR"/>
        </a:p>
      </dgm:t>
    </dgm:pt>
    <dgm:pt modelId="{5914A177-729E-4ACF-8C48-6820639750C0}" type="sibTrans" cxnId="{295001E9-A1CE-4BF8-BD51-66C804BE9A37}">
      <dgm:prSet/>
      <dgm:spPr/>
      <dgm:t>
        <a:bodyPr/>
        <a:lstStyle/>
        <a:p>
          <a:endParaRPr lang="tr-TR"/>
        </a:p>
      </dgm:t>
    </dgm:pt>
    <dgm:pt modelId="{1028C915-242E-497D-8307-CF51379B4EE3}">
      <dgm:prSet/>
      <dgm:spPr/>
      <dgm:t>
        <a:bodyPr/>
        <a:lstStyle/>
        <a:p>
          <a:r>
            <a:rPr lang="tr-TR" b="1" i="0" dirty="0" smtClean="0"/>
            <a:t>Örnek Bitirme Tezi Poster Şablonu </a:t>
          </a:r>
        </a:p>
        <a:p>
          <a:r>
            <a:rPr lang="tr-TR" dirty="0" smtClean="0">
              <a:solidFill>
                <a:srgbClr val="FF0000"/>
              </a:solidFill>
            </a:rPr>
            <a:t>http://teknoloji.</a:t>
          </a:r>
          <a:r>
            <a:rPr lang="tr-TR" dirty="0" err="1" smtClean="0">
              <a:solidFill>
                <a:srgbClr val="FF0000"/>
              </a:solidFill>
            </a:rPr>
            <a:t>sdu</a:t>
          </a:r>
          <a:r>
            <a:rPr lang="tr-TR" dirty="0" smtClean="0">
              <a:solidFill>
                <a:srgbClr val="FF0000"/>
              </a:solidFill>
            </a:rPr>
            <a:t>.edu.tr/</a:t>
          </a:r>
          <a:r>
            <a:rPr lang="tr-TR" dirty="0" err="1" smtClean="0">
              <a:solidFill>
                <a:srgbClr val="FF0000"/>
              </a:solidFill>
            </a:rPr>
            <a:t>elektrikelektronik</a:t>
          </a:r>
          <a:r>
            <a:rPr lang="tr-TR" dirty="0" smtClean="0">
              <a:solidFill>
                <a:srgbClr val="FF0000"/>
              </a:solidFill>
            </a:rPr>
            <a:t>/tr/dokumanlar</a:t>
          </a:r>
          <a:endParaRPr lang="tr-TR" b="1" i="0" u="none" dirty="0"/>
        </a:p>
      </dgm:t>
    </dgm:pt>
    <dgm:pt modelId="{2B88F869-60B9-4651-99FE-D9BEB4BCAEA0}" type="parTrans" cxnId="{923635D7-9E07-433A-B125-8C3497E051D7}">
      <dgm:prSet/>
      <dgm:spPr/>
      <dgm:t>
        <a:bodyPr/>
        <a:lstStyle/>
        <a:p>
          <a:endParaRPr lang="tr-TR"/>
        </a:p>
      </dgm:t>
    </dgm:pt>
    <dgm:pt modelId="{8C964D6D-6846-43EF-AB3E-D59BC1E5EBBF}" type="sibTrans" cxnId="{923635D7-9E07-433A-B125-8C3497E051D7}">
      <dgm:prSet/>
      <dgm:spPr/>
      <dgm:t>
        <a:bodyPr/>
        <a:lstStyle/>
        <a:p>
          <a:endParaRPr lang="tr-TR"/>
        </a:p>
      </dgm:t>
    </dgm:pt>
    <dgm:pt modelId="{499E36D4-CD3B-4A29-800F-228212B9A8CD}" type="pres">
      <dgm:prSet presAssocID="{897F83B7-8D6D-477E-BC7B-D14EBF82FE7B}" presName="linear" presStyleCnt="0">
        <dgm:presLayoutVars>
          <dgm:animLvl val="lvl"/>
          <dgm:resizeHandles val="exact"/>
        </dgm:presLayoutVars>
      </dgm:prSet>
      <dgm:spPr/>
      <dgm:t>
        <a:bodyPr/>
        <a:lstStyle/>
        <a:p>
          <a:endParaRPr lang="tr-TR"/>
        </a:p>
      </dgm:t>
    </dgm:pt>
    <dgm:pt modelId="{D4FBF7F7-EB09-47BF-85A3-C50B1DE5F830}" type="pres">
      <dgm:prSet presAssocID="{E5103674-5163-42A0-88CB-D14565380E4D}" presName="parentText" presStyleLbl="node1" presStyleIdx="0" presStyleCnt="3">
        <dgm:presLayoutVars>
          <dgm:chMax val="0"/>
          <dgm:bulletEnabled val="1"/>
        </dgm:presLayoutVars>
      </dgm:prSet>
      <dgm:spPr/>
      <dgm:t>
        <a:bodyPr/>
        <a:lstStyle/>
        <a:p>
          <a:endParaRPr lang="tr-TR"/>
        </a:p>
      </dgm:t>
    </dgm:pt>
    <dgm:pt modelId="{01231C0A-39D8-441E-88E4-BCC71ACF15BE}" type="pres">
      <dgm:prSet presAssocID="{E5103674-5163-42A0-88CB-D14565380E4D}" presName="childText" presStyleLbl="revTx" presStyleIdx="0" presStyleCnt="2" custScaleY="259072" custLinFactNeighborX="1117" custLinFactNeighborY="7793">
        <dgm:presLayoutVars>
          <dgm:bulletEnabled val="1"/>
        </dgm:presLayoutVars>
      </dgm:prSet>
      <dgm:spPr/>
      <dgm:t>
        <a:bodyPr/>
        <a:lstStyle/>
        <a:p>
          <a:endParaRPr lang="tr-TR"/>
        </a:p>
      </dgm:t>
    </dgm:pt>
    <dgm:pt modelId="{B2C25FDC-478E-44C4-AE6D-DECD262B1B21}" type="pres">
      <dgm:prSet presAssocID="{D79A0BA2-335A-47DD-8D69-E51B313FC976}" presName="parentText" presStyleLbl="node1" presStyleIdx="1" presStyleCnt="3" custLinFactY="-13010" custLinFactNeighborX="1117" custLinFactNeighborY="-100000">
        <dgm:presLayoutVars>
          <dgm:chMax val="0"/>
          <dgm:bulletEnabled val="1"/>
        </dgm:presLayoutVars>
      </dgm:prSet>
      <dgm:spPr/>
      <dgm:t>
        <a:bodyPr/>
        <a:lstStyle/>
        <a:p>
          <a:endParaRPr lang="tr-TR"/>
        </a:p>
      </dgm:t>
    </dgm:pt>
    <dgm:pt modelId="{5FA2ED5A-98BE-40CB-B773-61F4E375EFF9}" type="pres">
      <dgm:prSet presAssocID="{D79A0BA2-335A-47DD-8D69-E51B313FC976}" presName="childText" presStyleLbl="revTx" presStyleIdx="1" presStyleCnt="2">
        <dgm:presLayoutVars>
          <dgm:bulletEnabled val="1"/>
        </dgm:presLayoutVars>
      </dgm:prSet>
      <dgm:spPr/>
      <dgm:t>
        <a:bodyPr/>
        <a:lstStyle/>
        <a:p>
          <a:endParaRPr lang="tr-TR"/>
        </a:p>
      </dgm:t>
    </dgm:pt>
    <dgm:pt modelId="{3EE36A7D-8591-4788-B75B-0B0F29C1ECB2}" type="pres">
      <dgm:prSet presAssocID="{1028C915-242E-497D-8307-CF51379B4EE3}" presName="parentText" presStyleLbl="node1" presStyleIdx="2" presStyleCnt="3" custLinFactY="611" custLinFactNeighborX="1117" custLinFactNeighborY="100000">
        <dgm:presLayoutVars>
          <dgm:chMax val="0"/>
          <dgm:bulletEnabled val="1"/>
        </dgm:presLayoutVars>
      </dgm:prSet>
      <dgm:spPr/>
      <dgm:t>
        <a:bodyPr/>
        <a:lstStyle/>
        <a:p>
          <a:endParaRPr lang="tr-TR"/>
        </a:p>
      </dgm:t>
    </dgm:pt>
  </dgm:ptLst>
  <dgm:cxnLst>
    <dgm:cxn modelId="{CB50A70F-534F-409A-9675-3F6BBBF7DF38}" srcId="{E5103674-5163-42A0-88CB-D14565380E4D}" destId="{FA2A3859-86BB-427B-9E82-BA9575F7883B}" srcOrd="0" destOrd="0" parTransId="{504C652D-61EF-4A48-85A0-BC081B8289D9}" sibTransId="{7AA5033E-8F6E-4B0F-8FE8-8DB0F01FE259}"/>
    <dgm:cxn modelId="{226A73E4-1C48-4732-B8DA-84880FA53419}" type="presOf" srcId="{D6829CBA-81F8-4354-85E5-397C63DA4B27}" destId="{5FA2ED5A-98BE-40CB-B773-61F4E375EFF9}" srcOrd="0" destOrd="0" presId="urn:microsoft.com/office/officeart/2005/8/layout/vList2"/>
    <dgm:cxn modelId="{E64CBEB5-5EDB-4E08-BC20-352F459E62A9}" srcId="{897F83B7-8D6D-477E-BC7B-D14EBF82FE7B}" destId="{E5103674-5163-42A0-88CB-D14565380E4D}" srcOrd="0" destOrd="0" parTransId="{1BCD3BD4-4684-4D61-9FF8-06476575A93B}" sibTransId="{C1CA8CCE-F4E5-4643-B6FA-A06B1C26F8DB}"/>
    <dgm:cxn modelId="{F9ED53DC-F15C-4FBD-88D0-BF04D6094833}" srcId="{D79A0BA2-335A-47DD-8D69-E51B313FC976}" destId="{D6829CBA-81F8-4354-85E5-397C63DA4B27}" srcOrd="0" destOrd="0" parTransId="{8B689CFA-E9BB-4E10-BA39-99B4847A9FF9}" sibTransId="{CEA7CB84-1B2D-4E94-9EFE-759CFA0A8F98}"/>
    <dgm:cxn modelId="{2E0CD5FF-07A8-4E73-B187-2D90260CA0DB}" srcId="{897F83B7-8D6D-477E-BC7B-D14EBF82FE7B}" destId="{D79A0BA2-335A-47DD-8D69-E51B313FC976}" srcOrd="1" destOrd="0" parTransId="{AE93608F-B995-4ED3-9C5C-B36073DDCA8C}" sibTransId="{435C8628-DD0D-4BCF-8C2E-696B57C9B4CE}"/>
    <dgm:cxn modelId="{77019D47-A1CE-4C29-A7B8-5108D05FEEF4}" type="presOf" srcId="{1028C915-242E-497D-8307-CF51379B4EE3}" destId="{3EE36A7D-8591-4788-B75B-0B0F29C1ECB2}" srcOrd="0" destOrd="0" presId="urn:microsoft.com/office/officeart/2005/8/layout/vList2"/>
    <dgm:cxn modelId="{295001E9-A1CE-4BF8-BD51-66C804BE9A37}" srcId="{E5103674-5163-42A0-88CB-D14565380E4D}" destId="{5A430747-7A9D-4825-A1BF-1325EAB3365E}" srcOrd="1" destOrd="0" parTransId="{B0E659AA-6313-4C5E-B569-6B54589C10B1}" sibTransId="{5914A177-729E-4ACF-8C48-6820639750C0}"/>
    <dgm:cxn modelId="{44FBC641-0C7B-4C5C-B125-BE9F8F92F892}" type="presOf" srcId="{FA2A3859-86BB-427B-9E82-BA9575F7883B}" destId="{01231C0A-39D8-441E-88E4-BCC71ACF15BE}" srcOrd="0" destOrd="0" presId="urn:microsoft.com/office/officeart/2005/8/layout/vList2"/>
    <dgm:cxn modelId="{1999D21A-A12F-42B2-9990-C42BB541262D}" type="presOf" srcId="{18481A0A-977F-4CD3-B278-01C11493F880}" destId="{5FA2ED5A-98BE-40CB-B773-61F4E375EFF9}" srcOrd="0" destOrd="1" presId="urn:microsoft.com/office/officeart/2005/8/layout/vList2"/>
    <dgm:cxn modelId="{56F7E05B-F3CA-405B-9B2B-76C5EC716268}" type="presOf" srcId="{5A430747-7A9D-4825-A1BF-1325EAB3365E}" destId="{01231C0A-39D8-441E-88E4-BCC71ACF15BE}" srcOrd="0" destOrd="1" presId="urn:microsoft.com/office/officeart/2005/8/layout/vList2"/>
    <dgm:cxn modelId="{923635D7-9E07-433A-B125-8C3497E051D7}" srcId="{897F83B7-8D6D-477E-BC7B-D14EBF82FE7B}" destId="{1028C915-242E-497D-8307-CF51379B4EE3}" srcOrd="2" destOrd="0" parTransId="{2B88F869-60B9-4651-99FE-D9BEB4BCAEA0}" sibTransId="{8C964D6D-6846-43EF-AB3E-D59BC1E5EBBF}"/>
    <dgm:cxn modelId="{7DBFE7A7-EAF6-44B9-9B21-B24551F96F5F}" type="presOf" srcId="{D79A0BA2-335A-47DD-8D69-E51B313FC976}" destId="{B2C25FDC-478E-44C4-AE6D-DECD262B1B21}" srcOrd="0" destOrd="0" presId="urn:microsoft.com/office/officeart/2005/8/layout/vList2"/>
    <dgm:cxn modelId="{E83D83F4-CC56-413B-910A-52EE74298053}" type="presOf" srcId="{897F83B7-8D6D-477E-BC7B-D14EBF82FE7B}" destId="{499E36D4-CD3B-4A29-800F-228212B9A8CD}" srcOrd="0" destOrd="0" presId="urn:microsoft.com/office/officeart/2005/8/layout/vList2"/>
    <dgm:cxn modelId="{59ADB3D9-C188-4714-BEE6-44BDE2B131F8}" srcId="{D79A0BA2-335A-47DD-8D69-E51B313FC976}" destId="{18481A0A-977F-4CD3-B278-01C11493F880}" srcOrd="1" destOrd="0" parTransId="{4F670D59-BC05-43F8-A563-2BB9500DFE1A}" sibTransId="{1C5F40DF-1285-40EA-8D12-3AC38E980A62}"/>
    <dgm:cxn modelId="{942C617B-9B3F-415A-887E-34FA914AD8F2}" type="presOf" srcId="{E5103674-5163-42A0-88CB-D14565380E4D}" destId="{D4FBF7F7-EB09-47BF-85A3-C50B1DE5F830}" srcOrd="0" destOrd="0" presId="urn:microsoft.com/office/officeart/2005/8/layout/vList2"/>
    <dgm:cxn modelId="{31496D52-68B6-41CB-8942-5D2582A6D1E7}" type="presParOf" srcId="{499E36D4-CD3B-4A29-800F-228212B9A8CD}" destId="{D4FBF7F7-EB09-47BF-85A3-C50B1DE5F830}" srcOrd="0" destOrd="0" presId="urn:microsoft.com/office/officeart/2005/8/layout/vList2"/>
    <dgm:cxn modelId="{20069368-E562-4A77-AC2E-F4677E58370A}" type="presParOf" srcId="{499E36D4-CD3B-4A29-800F-228212B9A8CD}" destId="{01231C0A-39D8-441E-88E4-BCC71ACF15BE}" srcOrd="1" destOrd="0" presId="urn:microsoft.com/office/officeart/2005/8/layout/vList2"/>
    <dgm:cxn modelId="{DB0836E8-BA87-495A-8211-F3CAB4776E95}" type="presParOf" srcId="{499E36D4-CD3B-4A29-800F-228212B9A8CD}" destId="{B2C25FDC-478E-44C4-AE6D-DECD262B1B21}" srcOrd="2" destOrd="0" presId="urn:microsoft.com/office/officeart/2005/8/layout/vList2"/>
    <dgm:cxn modelId="{4335D336-7CAB-45B7-B2D7-4F1D6415A7FE}" type="presParOf" srcId="{499E36D4-CD3B-4A29-800F-228212B9A8CD}" destId="{5FA2ED5A-98BE-40CB-B773-61F4E375EFF9}" srcOrd="3" destOrd="0" presId="urn:microsoft.com/office/officeart/2005/8/layout/vList2"/>
    <dgm:cxn modelId="{D528CE0C-E43F-453D-B0E9-A8CA44B0D9C0}" type="presParOf" srcId="{499E36D4-CD3B-4A29-800F-228212B9A8CD}" destId="{3EE36A7D-8591-4788-B75B-0B0F29C1ECB2}"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7F83B7-8D6D-477E-BC7B-D14EBF82F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9D328C47-00CA-4AB7-B35F-B909FF55AB66}">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Poster çıktıları size tahsis edilen alanda görülebilir bir yere asılacaktır. </a:t>
          </a:r>
          <a:r>
            <a:rPr lang="tr-TR" dirty="0" smtClean="0">
              <a:solidFill>
                <a:srgbClr val="FF0000"/>
              </a:solidFill>
            </a:rPr>
            <a:t>Bahar  dönemi final ve bütünleme programlarında ilan edilen tarihte bitirme tezi proje sergisi düzenlenir</a:t>
          </a:r>
          <a:r>
            <a:rPr lang="tr-TR" dirty="0" smtClean="0"/>
            <a:t>. Bu sergiye final sınavına girmeye layık tüm proje sahipleri sabah 8.30-17.30 arasında projelerini sergilerler ve gelen ziyaretçilere projeleri hakkında bilgi verirler. </a:t>
          </a:r>
        </a:p>
        <a:p>
          <a:pPr defTabSz="1066800">
            <a:lnSpc>
              <a:spcPct val="90000"/>
            </a:lnSpc>
            <a:spcBef>
              <a:spcPct val="0"/>
            </a:spcBef>
            <a:spcAft>
              <a:spcPct val="35000"/>
            </a:spcAft>
          </a:pPr>
          <a:endParaRPr lang="tr-TR" dirty="0" smtClean="0"/>
        </a:p>
      </dgm:t>
    </dgm:pt>
    <dgm:pt modelId="{445CCCDE-E32A-4E60-821B-90F0FEF724CA}" type="parTrans" cxnId="{4D4BC66C-852C-4E50-816E-99673AF02E1D}">
      <dgm:prSet/>
      <dgm:spPr/>
      <dgm:t>
        <a:bodyPr/>
        <a:lstStyle/>
        <a:p>
          <a:endParaRPr lang="tr-TR"/>
        </a:p>
      </dgm:t>
    </dgm:pt>
    <dgm:pt modelId="{76FF7F03-5CF7-4DAC-B0A2-0B532808C532}" type="sibTrans" cxnId="{4D4BC66C-852C-4E50-816E-99673AF02E1D}">
      <dgm:prSet/>
      <dgm:spPr/>
      <dgm:t>
        <a:bodyPr/>
        <a:lstStyle/>
        <a:p>
          <a:endParaRPr lang="tr-TR"/>
        </a:p>
      </dgm:t>
    </dgm:pt>
    <dgm:pt modelId="{041DF403-3A97-4171-BBE1-E026807888FA}">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dirty="0" smtClean="0"/>
            <a:t>Öğrencilere ayrılan bu zaman aralıklarında projelerini anlatan en az 15 slaytlık bir sunu ile final sınavına alınır. Öğrenci sunuları ve projeleri http://teknoloji.</a:t>
          </a:r>
          <a:r>
            <a:rPr lang="tr-TR" dirty="0" err="1" smtClean="0"/>
            <a:t>sdu</a:t>
          </a:r>
          <a:r>
            <a:rPr lang="tr-TR" dirty="0" smtClean="0"/>
            <a:t>.edu.tr/</a:t>
          </a:r>
          <a:r>
            <a:rPr lang="tr-TR" dirty="0" err="1" smtClean="0"/>
            <a:t>elektrikelektronik</a:t>
          </a:r>
          <a:r>
            <a:rPr lang="tr-TR" dirty="0" smtClean="0"/>
            <a:t>/tr/dokumanlar bölümünde yer alan bitirme tezi değerlendirme kriterlerine göre notlandırma yapılır.</a:t>
          </a:r>
        </a:p>
        <a:p>
          <a:pPr marR="0" defTabSz="577850" eaLnBrk="1" fontAlgn="auto" latinLnBrk="0" hangingPunct="1">
            <a:lnSpc>
              <a:spcPct val="90000"/>
            </a:lnSpc>
            <a:spcBef>
              <a:spcPct val="0"/>
            </a:spcBef>
            <a:spcAft>
              <a:spcPct val="35000"/>
            </a:spcAft>
            <a:buClrTx/>
            <a:buSzTx/>
            <a:buFontTx/>
            <a:tabLst/>
            <a:defRPr/>
          </a:pPr>
          <a:r>
            <a:rPr lang="tr-TR" dirty="0" smtClean="0"/>
            <a:t>Poster çıktıları size tahsis edilen alanda görülebilir bir yere asılacaktır. </a:t>
          </a:r>
        </a:p>
        <a:p>
          <a:pPr defTabSz="577850">
            <a:lnSpc>
              <a:spcPct val="90000"/>
            </a:lnSpc>
            <a:spcBef>
              <a:spcPct val="0"/>
            </a:spcBef>
            <a:spcAft>
              <a:spcPct val="35000"/>
            </a:spcAft>
          </a:pPr>
          <a:endParaRPr lang="tr-TR" dirty="0" smtClean="0"/>
        </a:p>
      </dgm:t>
    </dgm:pt>
    <dgm:pt modelId="{85FB669A-AF26-48E6-ABFF-16AAD932B938}" type="parTrans" cxnId="{AB17FA67-F388-4640-ADA6-49EA56C629D0}">
      <dgm:prSet/>
      <dgm:spPr/>
      <dgm:t>
        <a:bodyPr/>
        <a:lstStyle/>
        <a:p>
          <a:endParaRPr lang="tr-TR"/>
        </a:p>
      </dgm:t>
    </dgm:pt>
    <dgm:pt modelId="{5D45330E-CE1F-4789-B9F6-89A1C01522BD}" type="sibTrans" cxnId="{AB17FA67-F388-4640-ADA6-49EA56C629D0}">
      <dgm:prSet/>
      <dgm:spPr/>
      <dgm:t>
        <a:bodyPr/>
        <a:lstStyle/>
        <a:p>
          <a:endParaRPr lang="tr-TR"/>
        </a:p>
      </dgm:t>
    </dgm:pt>
    <dgm:pt modelId="{499E36D4-CD3B-4A29-800F-228212B9A8CD}" type="pres">
      <dgm:prSet presAssocID="{897F83B7-8D6D-477E-BC7B-D14EBF82FE7B}" presName="linear" presStyleCnt="0">
        <dgm:presLayoutVars>
          <dgm:animLvl val="lvl"/>
          <dgm:resizeHandles val="exact"/>
        </dgm:presLayoutVars>
      </dgm:prSet>
      <dgm:spPr/>
      <dgm:t>
        <a:bodyPr/>
        <a:lstStyle/>
        <a:p>
          <a:endParaRPr lang="tr-TR"/>
        </a:p>
      </dgm:t>
    </dgm:pt>
    <dgm:pt modelId="{5B98F332-2283-40F5-8DF1-93FA88FBB91D}" type="pres">
      <dgm:prSet presAssocID="{9D328C47-00CA-4AB7-B35F-B909FF55AB66}" presName="parentText" presStyleLbl="node1" presStyleIdx="0" presStyleCnt="2" custScaleY="41434" custLinFactY="-178078" custLinFactNeighborX="2136" custLinFactNeighborY="-200000">
        <dgm:presLayoutVars>
          <dgm:chMax val="0"/>
          <dgm:bulletEnabled val="1"/>
        </dgm:presLayoutVars>
      </dgm:prSet>
      <dgm:spPr/>
      <dgm:t>
        <a:bodyPr/>
        <a:lstStyle/>
        <a:p>
          <a:endParaRPr lang="tr-TR"/>
        </a:p>
      </dgm:t>
    </dgm:pt>
    <dgm:pt modelId="{2F74AB27-31B7-414E-B49B-02BB6C5064AA}" type="pres">
      <dgm:prSet presAssocID="{76FF7F03-5CF7-4DAC-B0A2-0B532808C532}" presName="spacer" presStyleCnt="0"/>
      <dgm:spPr/>
    </dgm:pt>
    <dgm:pt modelId="{D65F0741-E6B6-4232-A436-2BEBA7132B19}" type="pres">
      <dgm:prSet presAssocID="{041DF403-3A97-4171-BBE1-E026807888FA}" presName="parentText" presStyleLbl="node1" presStyleIdx="1" presStyleCnt="2" custScaleY="41434" custLinFactY="71264" custLinFactNeighborX="1018" custLinFactNeighborY="100000">
        <dgm:presLayoutVars>
          <dgm:chMax val="0"/>
          <dgm:bulletEnabled val="1"/>
        </dgm:presLayoutVars>
      </dgm:prSet>
      <dgm:spPr/>
      <dgm:t>
        <a:bodyPr/>
        <a:lstStyle/>
        <a:p>
          <a:endParaRPr lang="tr-TR"/>
        </a:p>
      </dgm:t>
    </dgm:pt>
  </dgm:ptLst>
  <dgm:cxnLst>
    <dgm:cxn modelId="{1E009A15-CCA5-47F3-8E59-CD3726F1670E}" type="presOf" srcId="{041DF403-3A97-4171-BBE1-E026807888FA}" destId="{D65F0741-E6B6-4232-A436-2BEBA7132B19}" srcOrd="0" destOrd="0" presId="urn:microsoft.com/office/officeart/2005/8/layout/vList2"/>
    <dgm:cxn modelId="{4D4BC66C-852C-4E50-816E-99673AF02E1D}" srcId="{897F83B7-8D6D-477E-BC7B-D14EBF82FE7B}" destId="{9D328C47-00CA-4AB7-B35F-B909FF55AB66}" srcOrd="0" destOrd="0" parTransId="{445CCCDE-E32A-4E60-821B-90F0FEF724CA}" sibTransId="{76FF7F03-5CF7-4DAC-B0A2-0B532808C532}"/>
    <dgm:cxn modelId="{8F45094A-B7F2-4B00-8816-F602E75C908C}" type="presOf" srcId="{897F83B7-8D6D-477E-BC7B-D14EBF82FE7B}" destId="{499E36D4-CD3B-4A29-800F-228212B9A8CD}" srcOrd="0" destOrd="0" presId="urn:microsoft.com/office/officeart/2005/8/layout/vList2"/>
    <dgm:cxn modelId="{20DD6EFE-CF72-4575-ACD7-F7375872D8A0}" type="presOf" srcId="{9D328C47-00CA-4AB7-B35F-B909FF55AB66}" destId="{5B98F332-2283-40F5-8DF1-93FA88FBB91D}" srcOrd="0" destOrd="0" presId="urn:microsoft.com/office/officeart/2005/8/layout/vList2"/>
    <dgm:cxn modelId="{AB17FA67-F388-4640-ADA6-49EA56C629D0}" srcId="{897F83B7-8D6D-477E-BC7B-D14EBF82FE7B}" destId="{041DF403-3A97-4171-BBE1-E026807888FA}" srcOrd="1" destOrd="0" parTransId="{85FB669A-AF26-48E6-ABFF-16AAD932B938}" sibTransId="{5D45330E-CE1F-4789-B9F6-89A1C01522BD}"/>
    <dgm:cxn modelId="{99EDCD72-FC50-495B-B9A0-2A3FF2A7BD1C}" type="presParOf" srcId="{499E36D4-CD3B-4A29-800F-228212B9A8CD}" destId="{5B98F332-2283-40F5-8DF1-93FA88FBB91D}" srcOrd="0" destOrd="0" presId="urn:microsoft.com/office/officeart/2005/8/layout/vList2"/>
    <dgm:cxn modelId="{01DCB40F-F6C2-4192-978F-9B00AE2E332C}" type="presParOf" srcId="{499E36D4-CD3B-4A29-800F-228212B9A8CD}" destId="{2F74AB27-31B7-414E-B49B-02BB6C5064AA}" srcOrd="1" destOrd="0" presId="urn:microsoft.com/office/officeart/2005/8/layout/vList2"/>
    <dgm:cxn modelId="{D9B05185-C7C4-4776-89D1-FE30C7EF9F11}" type="presParOf" srcId="{499E36D4-CD3B-4A29-800F-228212B9A8CD}" destId="{D65F0741-E6B6-4232-A436-2BEBA7132B19}"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7F83B7-8D6D-477E-BC7B-D14EBF82F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5103674-5163-42A0-88CB-D14565380E4D}">
      <dgm:prSet phldrT="[Metin]"/>
      <dgm:spPr/>
      <dgm:t>
        <a:bodyPr/>
        <a:lstStyle/>
        <a:p>
          <a:endParaRPr lang="tr-TR" dirty="0" smtClean="0"/>
        </a:p>
        <a:p>
          <a:r>
            <a:rPr lang="tr-TR" dirty="0" smtClean="0"/>
            <a:t>Tez danışmanları öğrencilerimizin doğrudan bütünlemeye kalmalarına veya FF ile kalmalarına karar vermişse sistemde yer alan Final Raporu hanesine sadece tez kapağı sisteme yüklenecektir. Final Raporu hanesine finallerin başladığı ilk günün mesai bitimine kadar herhangi bir rapor yüklemeyen öğrencilerimiz </a:t>
          </a:r>
          <a:r>
            <a:rPr lang="tr-TR" dirty="0" err="1" smtClean="0"/>
            <a:t>devamsızlıkdan</a:t>
          </a:r>
          <a:r>
            <a:rPr lang="tr-TR" dirty="0" smtClean="0"/>
            <a:t> kalmış kabul edilecektir. Devamsızlıktan kalan öğrencilerimiz dersten hangi dönem kalmışsa o dönem  tekrar alacaklardır. </a:t>
          </a:r>
          <a:endParaRPr lang="tr-TR" dirty="0"/>
        </a:p>
      </dgm:t>
    </dgm:pt>
    <dgm:pt modelId="{1BCD3BD4-4684-4D61-9FF8-06476575A93B}" type="parTrans" cxnId="{E64CBEB5-5EDB-4E08-BC20-352F459E62A9}">
      <dgm:prSet/>
      <dgm:spPr/>
      <dgm:t>
        <a:bodyPr/>
        <a:lstStyle/>
        <a:p>
          <a:endParaRPr lang="tr-TR"/>
        </a:p>
      </dgm:t>
    </dgm:pt>
    <dgm:pt modelId="{C1CA8CCE-F4E5-4643-B6FA-A06B1C26F8DB}" type="sibTrans" cxnId="{E64CBEB5-5EDB-4E08-BC20-352F459E62A9}">
      <dgm:prSet/>
      <dgm:spPr/>
      <dgm:t>
        <a:bodyPr/>
        <a:lstStyle/>
        <a:p>
          <a:endParaRPr lang="tr-TR"/>
        </a:p>
      </dgm:t>
    </dgm:pt>
    <dgm:pt modelId="{FA2A3859-86BB-427B-9E82-BA9575F7883B}">
      <dgm:prSet phldrT="[Metin]"/>
      <dgm:spPr/>
      <dgm:t>
        <a:bodyPr/>
        <a:lstStyle/>
        <a:p>
          <a:r>
            <a:rPr lang="tr-TR" dirty="0" smtClean="0"/>
            <a:t> </a:t>
          </a:r>
          <a:endParaRPr lang="tr-TR" dirty="0"/>
        </a:p>
      </dgm:t>
    </dgm:pt>
    <dgm:pt modelId="{504C652D-61EF-4A48-85A0-BC081B8289D9}" type="parTrans" cxnId="{CB50A70F-534F-409A-9675-3F6BBBF7DF38}">
      <dgm:prSet/>
      <dgm:spPr/>
      <dgm:t>
        <a:bodyPr/>
        <a:lstStyle/>
        <a:p>
          <a:endParaRPr lang="tr-TR"/>
        </a:p>
      </dgm:t>
    </dgm:pt>
    <dgm:pt modelId="{7AA5033E-8F6E-4B0F-8FE8-8DB0F01FE259}" type="sibTrans" cxnId="{CB50A70F-534F-409A-9675-3F6BBBF7DF38}">
      <dgm:prSet/>
      <dgm:spPr/>
      <dgm:t>
        <a:bodyPr/>
        <a:lstStyle/>
        <a:p>
          <a:endParaRPr lang="tr-TR"/>
        </a:p>
      </dgm:t>
    </dgm:pt>
    <dgm:pt modelId="{880B886A-37C2-41C4-A37C-AF6E6F8B2628}">
      <dgm:prSet/>
      <dgm:spPr/>
      <dgm:t>
        <a:bodyPr/>
        <a:lstStyle/>
        <a:p>
          <a:r>
            <a:rPr lang="tr-TR" dirty="0" smtClean="0"/>
            <a:t>Tüm öğrencilerimiz final sınavına katılacaklardır. Bütünlemeye kalacak olan veya FF ile dersi ikinci döneme kalacak olan öğrencilerde jüri karşısında mazeretlerini bildireceklerdir. Bu kapsamdaki öğrencilerin sunum hazırlamalarına gerek yoktur. Sınav için gelip imza atmaları zorunludur.</a:t>
          </a:r>
          <a:endParaRPr lang="tr-TR" dirty="0"/>
        </a:p>
      </dgm:t>
    </dgm:pt>
    <dgm:pt modelId="{ABEB3DE3-2462-4C71-ADE1-74E8076BE251}" type="parTrans" cxnId="{8ACA0BD5-BAEE-4BCD-8DCA-8C0F246670F2}">
      <dgm:prSet/>
      <dgm:spPr/>
      <dgm:t>
        <a:bodyPr/>
        <a:lstStyle/>
        <a:p>
          <a:endParaRPr lang="tr-TR"/>
        </a:p>
      </dgm:t>
    </dgm:pt>
    <dgm:pt modelId="{27FA051B-B787-4790-8282-62F161EB805D}" type="sibTrans" cxnId="{8ACA0BD5-BAEE-4BCD-8DCA-8C0F246670F2}">
      <dgm:prSet/>
      <dgm:spPr/>
      <dgm:t>
        <a:bodyPr/>
        <a:lstStyle/>
        <a:p>
          <a:endParaRPr lang="tr-TR"/>
        </a:p>
      </dgm:t>
    </dgm:pt>
    <dgm:pt modelId="{499E36D4-CD3B-4A29-800F-228212B9A8CD}" type="pres">
      <dgm:prSet presAssocID="{897F83B7-8D6D-477E-BC7B-D14EBF82FE7B}" presName="linear" presStyleCnt="0">
        <dgm:presLayoutVars>
          <dgm:animLvl val="lvl"/>
          <dgm:resizeHandles val="exact"/>
        </dgm:presLayoutVars>
      </dgm:prSet>
      <dgm:spPr/>
      <dgm:t>
        <a:bodyPr/>
        <a:lstStyle/>
        <a:p>
          <a:endParaRPr lang="tr-TR"/>
        </a:p>
      </dgm:t>
    </dgm:pt>
    <dgm:pt modelId="{D4FBF7F7-EB09-47BF-85A3-C50B1DE5F830}" type="pres">
      <dgm:prSet presAssocID="{E5103674-5163-42A0-88CB-D14565380E4D}" presName="parentText" presStyleLbl="node1" presStyleIdx="0" presStyleCnt="2">
        <dgm:presLayoutVars>
          <dgm:chMax val="0"/>
          <dgm:bulletEnabled val="1"/>
        </dgm:presLayoutVars>
      </dgm:prSet>
      <dgm:spPr/>
      <dgm:t>
        <a:bodyPr/>
        <a:lstStyle/>
        <a:p>
          <a:endParaRPr lang="tr-TR"/>
        </a:p>
      </dgm:t>
    </dgm:pt>
    <dgm:pt modelId="{01231C0A-39D8-441E-88E4-BCC71ACF15BE}" type="pres">
      <dgm:prSet presAssocID="{E5103674-5163-42A0-88CB-D14565380E4D}" presName="childText" presStyleLbl="revTx" presStyleIdx="0" presStyleCnt="1">
        <dgm:presLayoutVars>
          <dgm:bulletEnabled val="1"/>
        </dgm:presLayoutVars>
      </dgm:prSet>
      <dgm:spPr/>
      <dgm:t>
        <a:bodyPr/>
        <a:lstStyle/>
        <a:p>
          <a:endParaRPr lang="tr-TR"/>
        </a:p>
      </dgm:t>
    </dgm:pt>
    <dgm:pt modelId="{4F851EC1-B23F-4F80-B5E0-CE0344835324}" type="pres">
      <dgm:prSet presAssocID="{880B886A-37C2-41C4-A37C-AF6E6F8B2628}" presName="parentText" presStyleLbl="node1" presStyleIdx="1" presStyleCnt="2">
        <dgm:presLayoutVars>
          <dgm:chMax val="0"/>
          <dgm:bulletEnabled val="1"/>
        </dgm:presLayoutVars>
      </dgm:prSet>
      <dgm:spPr/>
      <dgm:t>
        <a:bodyPr/>
        <a:lstStyle/>
        <a:p>
          <a:endParaRPr lang="tr-TR"/>
        </a:p>
      </dgm:t>
    </dgm:pt>
  </dgm:ptLst>
  <dgm:cxnLst>
    <dgm:cxn modelId="{CB50A70F-534F-409A-9675-3F6BBBF7DF38}" srcId="{E5103674-5163-42A0-88CB-D14565380E4D}" destId="{FA2A3859-86BB-427B-9E82-BA9575F7883B}" srcOrd="0" destOrd="0" parTransId="{504C652D-61EF-4A48-85A0-BC081B8289D9}" sibTransId="{7AA5033E-8F6E-4B0F-8FE8-8DB0F01FE259}"/>
    <dgm:cxn modelId="{B29B69FA-1E53-412C-8436-EA0FA3EB7539}" type="presOf" srcId="{E5103674-5163-42A0-88CB-D14565380E4D}" destId="{D4FBF7F7-EB09-47BF-85A3-C50B1DE5F830}" srcOrd="0" destOrd="0" presId="urn:microsoft.com/office/officeart/2005/8/layout/vList2"/>
    <dgm:cxn modelId="{E64CBEB5-5EDB-4E08-BC20-352F459E62A9}" srcId="{897F83B7-8D6D-477E-BC7B-D14EBF82FE7B}" destId="{E5103674-5163-42A0-88CB-D14565380E4D}" srcOrd="0" destOrd="0" parTransId="{1BCD3BD4-4684-4D61-9FF8-06476575A93B}" sibTransId="{C1CA8CCE-F4E5-4643-B6FA-A06B1C26F8DB}"/>
    <dgm:cxn modelId="{7B102615-B8E5-4FBE-B749-8FFEF3F90D8D}" type="presOf" srcId="{880B886A-37C2-41C4-A37C-AF6E6F8B2628}" destId="{4F851EC1-B23F-4F80-B5E0-CE0344835324}" srcOrd="0" destOrd="0" presId="urn:microsoft.com/office/officeart/2005/8/layout/vList2"/>
    <dgm:cxn modelId="{8ACA0BD5-BAEE-4BCD-8DCA-8C0F246670F2}" srcId="{897F83B7-8D6D-477E-BC7B-D14EBF82FE7B}" destId="{880B886A-37C2-41C4-A37C-AF6E6F8B2628}" srcOrd="1" destOrd="0" parTransId="{ABEB3DE3-2462-4C71-ADE1-74E8076BE251}" sibTransId="{27FA051B-B787-4790-8282-62F161EB805D}"/>
    <dgm:cxn modelId="{3D042AA5-2450-43BA-8329-7A76770CB1E7}" type="presOf" srcId="{897F83B7-8D6D-477E-BC7B-D14EBF82FE7B}" destId="{499E36D4-CD3B-4A29-800F-228212B9A8CD}" srcOrd="0" destOrd="0" presId="urn:microsoft.com/office/officeart/2005/8/layout/vList2"/>
    <dgm:cxn modelId="{A9714F5D-2C79-48D9-9478-F80099283545}" type="presOf" srcId="{FA2A3859-86BB-427B-9E82-BA9575F7883B}" destId="{01231C0A-39D8-441E-88E4-BCC71ACF15BE}" srcOrd="0" destOrd="0" presId="urn:microsoft.com/office/officeart/2005/8/layout/vList2"/>
    <dgm:cxn modelId="{25D621EA-0984-404A-93A5-9ACB6C2409EE}" type="presParOf" srcId="{499E36D4-CD3B-4A29-800F-228212B9A8CD}" destId="{D4FBF7F7-EB09-47BF-85A3-C50B1DE5F830}" srcOrd="0" destOrd="0" presId="urn:microsoft.com/office/officeart/2005/8/layout/vList2"/>
    <dgm:cxn modelId="{B4AFBD21-6EAB-4482-BB15-809A3C655A53}" type="presParOf" srcId="{499E36D4-CD3B-4A29-800F-228212B9A8CD}" destId="{01231C0A-39D8-441E-88E4-BCC71ACF15BE}" srcOrd="1" destOrd="0" presId="urn:microsoft.com/office/officeart/2005/8/layout/vList2"/>
    <dgm:cxn modelId="{82E4FCE3-CFE8-4AD2-A124-BDD3F15527DF}" type="presParOf" srcId="{499E36D4-CD3B-4A29-800F-228212B9A8CD}" destId="{4F851EC1-B23F-4F80-B5E0-CE0344835324}"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97F83B7-8D6D-477E-BC7B-D14EBF82F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E5103674-5163-42A0-88CB-D14565380E4D}">
      <dgm:prSet phldrT="[Metin]"/>
      <dgm:spPr/>
      <dgm:t>
        <a:bodyPr/>
        <a:lstStyle/>
        <a:p>
          <a:r>
            <a:rPr lang="tr-TR" dirty="0" smtClean="0"/>
            <a:t>Sunumlarına ciltlenmemiş şekilde getirdikleri tez çıktılarını jüri savunma sunuları için verilen zamanda inceler. Bitirme tezi alan öğrencilerimiz danışmanlarına tezin son hali ile ilgili onayı aldıkları takdirde, bütünleme sınavını takip eden ilk cuma günü mesai bitimine kadar tezlerini en az iki adet cilt yaptıracaklar biri bölüm sekreterliğine diğeri ise danışmanda kalacak şekilde tezlerini teslim edeceklerdir. Her iki cilt arkasında yapıştırılmış </a:t>
          </a:r>
          <a:r>
            <a:rPr lang="tr-TR" dirty="0" err="1" smtClean="0"/>
            <a:t>dvd</a:t>
          </a:r>
          <a:r>
            <a:rPr lang="tr-TR" dirty="0" smtClean="0"/>
            <a:t> olacaktır.</a:t>
          </a:r>
          <a:endParaRPr lang="tr-TR" dirty="0"/>
        </a:p>
      </dgm:t>
    </dgm:pt>
    <dgm:pt modelId="{1BCD3BD4-4684-4D61-9FF8-06476575A93B}" type="parTrans" cxnId="{E64CBEB5-5EDB-4E08-BC20-352F459E62A9}">
      <dgm:prSet/>
      <dgm:spPr/>
      <dgm:t>
        <a:bodyPr/>
        <a:lstStyle/>
        <a:p>
          <a:endParaRPr lang="tr-TR"/>
        </a:p>
      </dgm:t>
    </dgm:pt>
    <dgm:pt modelId="{C1CA8CCE-F4E5-4643-B6FA-A06B1C26F8DB}" type="sibTrans" cxnId="{E64CBEB5-5EDB-4E08-BC20-352F459E62A9}">
      <dgm:prSet/>
      <dgm:spPr/>
      <dgm:t>
        <a:bodyPr/>
        <a:lstStyle/>
        <a:p>
          <a:endParaRPr lang="tr-TR"/>
        </a:p>
      </dgm:t>
    </dgm:pt>
    <dgm:pt modelId="{D79A0BA2-335A-47DD-8D69-E51B313FC976}">
      <dgm:prSet phldrT="[Metin]"/>
      <dgm:spPr/>
      <dgm:t>
        <a:bodyPr/>
        <a:lstStyle/>
        <a:p>
          <a:r>
            <a:rPr lang="tr-TR" dirty="0" smtClean="0"/>
            <a:t>Bu </a:t>
          </a:r>
          <a:r>
            <a:rPr lang="tr-TR" dirty="0" err="1" smtClean="0"/>
            <a:t>dvd</a:t>
          </a:r>
          <a:r>
            <a:rPr lang="tr-TR" dirty="0" smtClean="0"/>
            <a:t> içerisinde</a:t>
          </a:r>
        </a:p>
        <a:p>
          <a:r>
            <a:rPr lang="tr-TR" dirty="0" smtClean="0"/>
            <a:t>tez özeti, fotoğraflar, varsa tez içerisinde kullanılan kodlar, tezin </a:t>
          </a:r>
          <a:r>
            <a:rPr lang="tr-TR" dirty="0" err="1" smtClean="0"/>
            <a:t>word</a:t>
          </a:r>
          <a:r>
            <a:rPr lang="tr-TR" dirty="0" smtClean="0"/>
            <a:t> hali, tezin </a:t>
          </a:r>
          <a:r>
            <a:rPr lang="tr-TR" dirty="0" err="1" smtClean="0"/>
            <a:t>pdf</a:t>
          </a:r>
          <a:r>
            <a:rPr lang="tr-TR" dirty="0" smtClean="0"/>
            <a:t> hali, 3 dakikalık video, poster ve tezin sunusu yer alacaktır</a:t>
          </a:r>
          <a:endParaRPr lang="tr-TR" dirty="0"/>
        </a:p>
      </dgm:t>
    </dgm:pt>
    <dgm:pt modelId="{AE93608F-B995-4ED3-9C5C-B36073DDCA8C}" type="parTrans" cxnId="{2E0CD5FF-07A8-4E73-B187-2D90260CA0DB}">
      <dgm:prSet/>
      <dgm:spPr/>
      <dgm:t>
        <a:bodyPr/>
        <a:lstStyle/>
        <a:p>
          <a:endParaRPr lang="tr-TR"/>
        </a:p>
      </dgm:t>
    </dgm:pt>
    <dgm:pt modelId="{435C8628-DD0D-4BCF-8C2E-696B57C9B4CE}" type="sibTrans" cxnId="{2E0CD5FF-07A8-4E73-B187-2D90260CA0DB}">
      <dgm:prSet/>
      <dgm:spPr/>
      <dgm:t>
        <a:bodyPr/>
        <a:lstStyle/>
        <a:p>
          <a:endParaRPr lang="tr-TR"/>
        </a:p>
      </dgm:t>
    </dgm:pt>
    <dgm:pt modelId="{D6829CBA-81F8-4354-85E5-397C63DA4B27}">
      <dgm:prSet phldrT="[Metin]"/>
      <dgm:spPr/>
      <dgm:t>
        <a:bodyPr/>
        <a:lstStyle/>
        <a:p>
          <a:endParaRPr lang="tr-TR" dirty="0"/>
        </a:p>
      </dgm:t>
    </dgm:pt>
    <dgm:pt modelId="{8B689CFA-E9BB-4E10-BA39-99B4847A9FF9}" type="parTrans" cxnId="{F9ED53DC-F15C-4FBD-88D0-BF04D6094833}">
      <dgm:prSet/>
      <dgm:spPr/>
      <dgm:t>
        <a:bodyPr/>
        <a:lstStyle/>
        <a:p>
          <a:endParaRPr lang="tr-TR"/>
        </a:p>
      </dgm:t>
    </dgm:pt>
    <dgm:pt modelId="{CEA7CB84-1B2D-4E94-9EFE-759CFA0A8F98}" type="sibTrans" cxnId="{F9ED53DC-F15C-4FBD-88D0-BF04D6094833}">
      <dgm:prSet/>
      <dgm:spPr/>
      <dgm:t>
        <a:bodyPr/>
        <a:lstStyle/>
        <a:p>
          <a:endParaRPr lang="tr-TR"/>
        </a:p>
      </dgm:t>
    </dgm:pt>
    <dgm:pt modelId="{18481A0A-977F-4CD3-B278-01C11493F880}">
      <dgm:prSet phldrT="[Metin]"/>
      <dgm:spPr/>
      <dgm:t>
        <a:bodyPr/>
        <a:lstStyle/>
        <a:p>
          <a:endParaRPr lang="tr-TR" dirty="0"/>
        </a:p>
      </dgm:t>
    </dgm:pt>
    <dgm:pt modelId="{4F670D59-BC05-43F8-A563-2BB9500DFE1A}" type="parTrans" cxnId="{59ADB3D9-C188-4714-BEE6-44BDE2B131F8}">
      <dgm:prSet/>
      <dgm:spPr/>
      <dgm:t>
        <a:bodyPr/>
        <a:lstStyle/>
        <a:p>
          <a:endParaRPr lang="tr-TR"/>
        </a:p>
      </dgm:t>
    </dgm:pt>
    <dgm:pt modelId="{1C5F40DF-1285-40EA-8D12-3AC38E980A62}" type="sibTrans" cxnId="{59ADB3D9-C188-4714-BEE6-44BDE2B131F8}">
      <dgm:prSet/>
      <dgm:spPr/>
      <dgm:t>
        <a:bodyPr/>
        <a:lstStyle/>
        <a:p>
          <a:endParaRPr lang="tr-TR"/>
        </a:p>
      </dgm:t>
    </dgm:pt>
    <dgm:pt modelId="{81A090EB-309F-4C8C-877C-59DCE13A6B66}">
      <dgm:prSet phldrT="[Metin]"/>
      <dgm:spPr/>
      <dgm:t>
        <a:bodyPr/>
        <a:lstStyle/>
        <a:p>
          <a:endParaRPr lang="tr-TR" dirty="0"/>
        </a:p>
      </dgm:t>
    </dgm:pt>
    <dgm:pt modelId="{F4989CB4-8E97-4B5D-A4D5-584396D246CB}" type="parTrans" cxnId="{890DE780-2C8F-4291-8206-40CB5F638F1D}">
      <dgm:prSet/>
      <dgm:spPr/>
    </dgm:pt>
    <dgm:pt modelId="{1FC168CD-643D-40EB-A9A5-EE7ECA53F5E9}" type="sibTrans" cxnId="{890DE780-2C8F-4291-8206-40CB5F638F1D}">
      <dgm:prSet/>
      <dgm:spPr/>
    </dgm:pt>
    <dgm:pt modelId="{CACD036C-52E6-4FED-924E-E5EFC7FAB013}">
      <dgm:prSet phldrT="[Metin]"/>
      <dgm:spPr/>
      <dgm:t>
        <a:bodyPr/>
        <a:lstStyle/>
        <a:p>
          <a:endParaRPr lang="tr-TR" dirty="0"/>
        </a:p>
      </dgm:t>
    </dgm:pt>
    <dgm:pt modelId="{955A50BF-57F9-4270-92DE-A8DCD0313955}" type="parTrans" cxnId="{8EB4FB18-B8F4-420D-BEBE-950C3DDE9272}">
      <dgm:prSet/>
      <dgm:spPr/>
    </dgm:pt>
    <dgm:pt modelId="{63672213-97CA-4F3E-BB6C-83E9296EBCF3}" type="sibTrans" cxnId="{8EB4FB18-B8F4-420D-BEBE-950C3DDE9272}">
      <dgm:prSet/>
      <dgm:spPr/>
    </dgm:pt>
    <dgm:pt modelId="{499E36D4-CD3B-4A29-800F-228212B9A8CD}" type="pres">
      <dgm:prSet presAssocID="{897F83B7-8D6D-477E-BC7B-D14EBF82FE7B}" presName="linear" presStyleCnt="0">
        <dgm:presLayoutVars>
          <dgm:animLvl val="lvl"/>
          <dgm:resizeHandles val="exact"/>
        </dgm:presLayoutVars>
      </dgm:prSet>
      <dgm:spPr/>
      <dgm:t>
        <a:bodyPr/>
        <a:lstStyle/>
        <a:p>
          <a:endParaRPr lang="tr-TR"/>
        </a:p>
      </dgm:t>
    </dgm:pt>
    <dgm:pt modelId="{D4FBF7F7-EB09-47BF-85A3-C50B1DE5F830}" type="pres">
      <dgm:prSet presAssocID="{E5103674-5163-42A0-88CB-D14565380E4D}" presName="parentText" presStyleLbl="node1" presStyleIdx="0" presStyleCnt="2">
        <dgm:presLayoutVars>
          <dgm:chMax val="0"/>
          <dgm:bulletEnabled val="1"/>
        </dgm:presLayoutVars>
      </dgm:prSet>
      <dgm:spPr/>
      <dgm:t>
        <a:bodyPr/>
        <a:lstStyle/>
        <a:p>
          <a:endParaRPr lang="tr-TR"/>
        </a:p>
      </dgm:t>
    </dgm:pt>
    <dgm:pt modelId="{01231C0A-39D8-441E-88E4-BCC71ACF15BE}" type="pres">
      <dgm:prSet presAssocID="{E5103674-5163-42A0-88CB-D14565380E4D}" presName="childText" presStyleLbl="revTx" presStyleIdx="0" presStyleCnt="2">
        <dgm:presLayoutVars>
          <dgm:bulletEnabled val="1"/>
        </dgm:presLayoutVars>
      </dgm:prSet>
      <dgm:spPr/>
      <dgm:t>
        <a:bodyPr/>
        <a:lstStyle/>
        <a:p>
          <a:endParaRPr lang="tr-TR"/>
        </a:p>
      </dgm:t>
    </dgm:pt>
    <dgm:pt modelId="{B2C25FDC-478E-44C4-AE6D-DECD262B1B21}" type="pres">
      <dgm:prSet presAssocID="{D79A0BA2-335A-47DD-8D69-E51B313FC976}" presName="parentText" presStyleLbl="node1" presStyleIdx="1" presStyleCnt="2">
        <dgm:presLayoutVars>
          <dgm:chMax val="0"/>
          <dgm:bulletEnabled val="1"/>
        </dgm:presLayoutVars>
      </dgm:prSet>
      <dgm:spPr/>
      <dgm:t>
        <a:bodyPr/>
        <a:lstStyle/>
        <a:p>
          <a:endParaRPr lang="tr-TR"/>
        </a:p>
      </dgm:t>
    </dgm:pt>
    <dgm:pt modelId="{5FA2ED5A-98BE-40CB-B773-61F4E375EFF9}" type="pres">
      <dgm:prSet presAssocID="{D79A0BA2-335A-47DD-8D69-E51B313FC976}" presName="childText" presStyleLbl="revTx" presStyleIdx="1" presStyleCnt="2">
        <dgm:presLayoutVars>
          <dgm:bulletEnabled val="1"/>
        </dgm:presLayoutVars>
      </dgm:prSet>
      <dgm:spPr/>
      <dgm:t>
        <a:bodyPr/>
        <a:lstStyle/>
        <a:p>
          <a:endParaRPr lang="tr-TR"/>
        </a:p>
      </dgm:t>
    </dgm:pt>
  </dgm:ptLst>
  <dgm:cxnLst>
    <dgm:cxn modelId="{581809A7-38D5-4ED2-A399-E5FC8DED08CB}" type="presOf" srcId="{E5103674-5163-42A0-88CB-D14565380E4D}" destId="{D4FBF7F7-EB09-47BF-85A3-C50B1DE5F830}" srcOrd="0" destOrd="0" presId="urn:microsoft.com/office/officeart/2005/8/layout/vList2"/>
    <dgm:cxn modelId="{8886FA22-C24F-442A-BA62-E139DA082A69}" type="presOf" srcId="{CACD036C-52E6-4FED-924E-E5EFC7FAB013}" destId="{01231C0A-39D8-441E-88E4-BCC71ACF15BE}" srcOrd="0" destOrd="0" presId="urn:microsoft.com/office/officeart/2005/8/layout/vList2"/>
    <dgm:cxn modelId="{D9D88C3F-93EC-49FD-A139-6C40FD77D40D}" type="presOf" srcId="{D79A0BA2-335A-47DD-8D69-E51B313FC976}" destId="{B2C25FDC-478E-44C4-AE6D-DECD262B1B21}" srcOrd="0" destOrd="0" presId="urn:microsoft.com/office/officeart/2005/8/layout/vList2"/>
    <dgm:cxn modelId="{E64CBEB5-5EDB-4E08-BC20-352F459E62A9}" srcId="{897F83B7-8D6D-477E-BC7B-D14EBF82FE7B}" destId="{E5103674-5163-42A0-88CB-D14565380E4D}" srcOrd="0" destOrd="0" parTransId="{1BCD3BD4-4684-4D61-9FF8-06476575A93B}" sibTransId="{C1CA8CCE-F4E5-4643-B6FA-A06B1C26F8DB}"/>
    <dgm:cxn modelId="{F9ED53DC-F15C-4FBD-88D0-BF04D6094833}" srcId="{D79A0BA2-335A-47DD-8D69-E51B313FC976}" destId="{D6829CBA-81F8-4354-85E5-397C63DA4B27}" srcOrd="0" destOrd="0" parTransId="{8B689CFA-E9BB-4E10-BA39-99B4847A9FF9}" sibTransId="{CEA7CB84-1B2D-4E94-9EFE-759CFA0A8F98}"/>
    <dgm:cxn modelId="{2E0CD5FF-07A8-4E73-B187-2D90260CA0DB}" srcId="{897F83B7-8D6D-477E-BC7B-D14EBF82FE7B}" destId="{D79A0BA2-335A-47DD-8D69-E51B313FC976}" srcOrd="1" destOrd="0" parTransId="{AE93608F-B995-4ED3-9C5C-B36073DDCA8C}" sibTransId="{435C8628-DD0D-4BCF-8C2E-696B57C9B4CE}"/>
    <dgm:cxn modelId="{1628CFA3-21D3-4EEE-B01E-EA5A62499796}" type="presOf" srcId="{D6829CBA-81F8-4354-85E5-397C63DA4B27}" destId="{5FA2ED5A-98BE-40CB-B773-61F4E375EFF9}" srcOrd="0" destOrd="0" presId="urn:microsoft.com/office/officeart/2005/8/layout/vList2"/>
    <dgm:cxn modelId="{890DE780-2C8F-4291-8206-40CB5F638F1D}" srcId="{E5103674-5163-42A0-88CB-D14565380E4D}" destId="{81A090EB-309F-4C8C-877C-59DCE13A6B66}" srcOrd="1" destOrd="0" parTransId="{F4989CB4-8E97-4B5D-A4D5-584396D246CB}" sibTransId="{1FC168CD-643D-40EB-A9A5-EE7ECA53F5E9}"/>
    <dgm:cxn modelId="{9323B77F-A562-4F0B-ADF3-3C3A29696697}" type="presOf" srcId="{18481A0A-977F-4CD3-B278-01C11493F880}" destId="{5FA2ED5A-98BE-40CB-B773-61F4E375EFF9}" srcOrd="0" destOrd="1" presId="urn:microsoft.com/office/officeart/2005/8/layout/vList2"/>
    <dgm:cxn modelId="{A443E672-22A9-44CB-B2EC-E5DEB0229E13}" type="presOf" srcId="{897F83B7-8D6D-477E-BC7B-D14EBF82FE7B}" destId="{499E36D4-CD3B-4A29-800F-228212B9A8CD}" srcOrd="0" destOrd="0" presId="urn:microsoft.com/office/officeart/2005/8/layout/vList2"/>
    <dgm:cxn modelId="{E80B3719-1096-408A-995F-4098A5D06885}" type="presOf" srcId="{81A090EB-309F-4C8C-877C-59DCE13A6B66}" destId="{01231C0A-39D8-441E-88E4-BCC71ACF15BE}" srcOrd="0" destOrd="1" presId="urn:microsoft.com/office/officeart/2005/8/layout/vList2"/>
    <dgm:cxn modelId="{8EB4FB18-B8F4-420D-BEBE-950C3DDE9272}" srcId="{E5103674-5163-42A0-88CB-D14565380E4D}" destId="{CACD036C-52E6-4FED-924E-E5EFC7FAB013}" srcOrd="0" destOrd="0" parTransId="{955A50BF-57F9-4270-92DE-A8DCD0313955}" sibTransId="{63672213-97CA-4F3E-BB6C-83E9296EBCF3}"/>
    <dgm:cxn modelId="{59ADB3D9-C188-4714-BEE6-44BDE2B131F8}" srcId="{D79A0BA2-335A-47DD-8D69-E51B313FC976}" destId="{18481A0A-977F-4CD3-B278-01C11493F880}" srcOrd="1" destOrd="0" parTransId="{4F670D59-BC05-43F8-A563-2BB9500DFE1A}" sibTransId="{1C5F40DF-1285-40EA-8D12-3AC38E980A62}"/>
    <dgm:cxn modelId="{E5028DC3-FDD8-44C0-B85F-A6355DA103E5}" type="presParOf" srcId="{499E36D4-CD3B-4A29-800F-228212B9A8CD}" destId="{D4FBF7F7-EB09-47BF-85A3-C50B1DE5F830}" srcOrd="0" destOrd="0" presId="urn:microsoft.com/office/officeart/2005/8/layout/vList2"/>
    <dgm:cxn modelId="{5D6A9B95-0C4E-4391-AA61-853A2E5C8C6F}" type="presParOf" srcId="{499E36D4-CD3B-4A29-800F-228212B9A8CD}" destId="{01231C0A-39D8-441E-88E4-BCC71ACF15BE}" srcOrd="1" destOrd="0" presId="urn:microsoft.com/office/officeart/2005/8/layout/vList2"/>
    <dgm:cxn modelId="{03EB8668-DFA0-493D-8C56-5C824E61BBBF}" type="presParOf" srcId="{499E36D4-CD3B-4A29-800F-228212B9A8CD}" destId="{B2C25FDC-478E-44C4-AE6D-DECD262B1B21}" srcOrd="2" destOrd="0" presId="urn:microsoft.com/office/officeart/2005/8/layout/vList2"/>
    <dgm:cxn modelId="{2C8EB6B3-583F-41AB-B6C7-25E96F802BA8}" type="presParOf" srcId="{499E36D4-CD3B-4A29-800F-228212B9A8CD}" destId="{5FA2ED5A-98BE-40CB-B773-61F4E375EFF9}"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FBF7F7-EB09-47BF-85A3-C50B1DE5F830}">
      <dsp:nvSpPr>
        <dsp:cNvPr id="0" name=""/>
        <dsp:cNvSpPr/>
      </dsp:nvSpPr>
      <dsp:spPr>
        <a:xfrm>
          <a:off x="0" y="355871"/>
          <a:ext cx="7070770" cy="206980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kern="1200" dirty="0" smtClean="0"/>
            <a:t>Tüm öğrencilerimizin akademik etkinliklerde yer almasını istiyoruz. Bu amaçla aşağıdaki akademik etkinliklerin en az birine ait belgeyle birlikte bitirme tezi savunmasına katılmanız zorunludur.  </a:t>
          </a:r>
          <a:endParaRPr lang="tr-TR" sz="1700" kern="1200" dirty="0"/>
        </a:p>
      </dsp:txBody>
      <dsp:txXfrm>
        <a:off x="0" y="355871"/>
        <a:ext cx="7070770" cy="2069803"/>
      </dsp:txXfrm>
    </dsp:sp>
    <dsp:sp modelId="{01231C0A-39D8-441E-88E4-BCC71ACF15BE}">
      <dsp:nvSpPr>
        <dsp:cNvPr id="0" name=""/>
        <dsp:cNvSpPr/>
      </dsp:nvSpPr>
      <dsp:spPr>
        <a:xfrm>
          <a:off x="0" y="2425674"/>
          <a:ext cx="7070770"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97"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tr-TR" sz="1300" kern="1200" dirty="0" smtClean="0"/>
            <a:t>Etkinlikler için hazırlıklara erken başlayınız. Cevapları 2 aydan önce gelmemektedir.</a:t>
          </a:r>
          <a:endParaRPr lang="tr-TR" sz="1300" kern="1200" dirty="0"/>
        </a:p>
      </dsp:txBody>
      <dsp:txXfrm>
        <a:off x="0" y="2425674"/>
        <a:ext cx="7070770" cy="281520"/>
      </dsp:txXfrm>
    </dsp:sp>
    <dsp:sp modelId="{B2C25FDC-478E-44C4-AE6D-DECD262B1B21}">
      <dsp:nvSpPr>
        <dsp:cNvPr id="0" name=""/>
        <dsp:cNvSpPr/>
      </dsp:nvSpPr>
      <dsp:spPr>
        <a:xfrm>
          <a:off x="0" y="2707194"/>
          <a:ext cx="7070770" cy="206980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tr-TR" sz="1700" b="1" i="1" kern="1200" dirty="0" smtClean="0"/>
            <a:t>TÜBİTAK öğrenci projelerine başvuru (2209 a </a:t>
          </a:r>
          <a:r>
            <a:rPr lang="tr-TR" sz="1700" b="1" i="1" kern="1200" dirty="0" err="1" smtClean="0"/>
            <a:t>nolu</a:t>
          </a:r>
          <a:r>
            <a:rPr lang="tr-TR" sz="1700" b="1" i="1" kern="1200" dirty="0" smtClean="0"/>
            <a:t> proje)</a:t>
          </a:r>
          <a:endParaRPr lang="tr-TR" sz="1700" kern="1200" dirty="0" smtClean="0"/>
        </a:p>
        <a:p>
          <a:pPr lvl="0" algn="l" defTabSz="755650">
            <a:lnSpc>
              <a:spcPct val="90000"/>
            </a:lnSpc>
            <a:spcBef>
              <a:spcPct val="0"/>
            </a:spcBef>
            <a:spcAft>
              <a:spcPct val="35000"/>
            </a:spcAft>
          </a:pPr>
          <a:r>
            <a:rPr lang="tr-TR" sz="1700" b="1" i="1" kern="1200" dirty="0" smtClean="0"/>
            <a:t>TÜBİTAK sanayi projelerine başvuru (2209 b </a:t>
          </a:r>
          <a:r>
            <a:rPr lang="tr-TR" sz="1700" b="1" i="1" kern="1200" dirty="0" err="1" smtClean="0"/>
            <a:t>nolu</a:t>
          </a:r>
          <a:r>
            <a:rPr lang="tr-TR" sz="1700" b="1" i="1" kern="1200" dirty="0" smtClean="0"/>
            <a:t> proje)</a:t>
          </a:r>
          <a:endParaRPr lang="tr-TR" sz="1700" kern="1200" dirty="0" smtClean="0"/>
        </a:p>
        <a:p>
          <a:pPr lvl="0" algn="l" defTabSz="755650">
            <a:lnSpc>
              <a:spcPct val="90000"/>
            </a:lnSpc>
            <a:spcBef>
              <a:spcPct val="0"/>
            </a:spcBef>
            <a:spcAft>
              <a:spcPct val="35000"/>
            </a:spcAft>
          </a:pPr>
          <a:r>
            <a:rPr lang="tr-TR" sz="1700" b="1" i="1" kern="1200" dirty="0" smtClean="0"/>
            <a:t>Sempozyuma katılım için kabul alma (poster veya sözlü sunum)</a:t>
          </a:r>
          <a:endParaRPr lang="tr-TR" sz="1700" kern="1200" dirty="0" smtClean="0"/>
        </a:p>
        <a:p>
          <a:pPr lvl="0" algn="l" defTabSz="755650">
            <a:lnSpc>
              <a:spcPct val="90000"/>
            </a:lnSpc>
            <a:spcBef>
              <a:spcPct val="0"/>
            </a:spcBef>
            <a:spcAft>
              <a:spcPct val="35000"/>
            </a:spcAft>
          </a:pPr>
          <a:r>
            <a:rPr lang="tr-TR" sz="1700" b="1" i="1" kern="1200" dirty="0" smtClean="0"/>
            <a:t>Makale yazarak kabul alma</a:t>
          </a:r>
          <a:endParaRPr lang="tr-TR" sz="1700" kern="1200" dirty="0" smtClean="0"/>
        </a:p>
        <a:p>
          <a:pPr lvl="0" algn="l" defTabSz="755650">
            <a:lnSpc>
              <a:spcPct val="90000"/>
            </a:lnSpc>
            <a:spcBef>
              <a:spcPct val="0"/>
            </a:spcBef>
            <a:spcAft>
              <a:spcPct val="35000"/>
            </a:spcAft>
          </a:pPr>
          <a:r>
            <a:rPr lang="tr-TR" sz="1700" b="1" i="1" kern="1200" dirty="0" smtClean="0"/>
            <a:t>Yarışmalara başvuru öğrenci( Proje pazarı, üniversitelerarası yarışama vb.)</a:t>
          </a:r>
          <a:r>
            <a:rPr lang="tr-TR" sz="1700" b="1" u="sng" kern="1200" dirty="0" smtClean="0"/>
            <a:t>.</a:t>
          </a:r>
          <a:endParaRPr lang="tr-TR" sz="1700" kern="1200" dirty="0"/>
        </a:p>
      </dsp:txBody>
      <dsp:txXfrm>
        <a:off x="0" y="2707194"/>
        <a:ext cx="7070770" cy="2069803"/>
      </dsp:txXfrm>
    </dsp:sp>
    <dsp:sp modelId="{5FA2ED5A-98BE-40CB-B773-61F4E375EFF9}">
      <dsp:nvSpPr>
        <dsp:cNvPr id="0" name=""/>
        <dsp:cNvSpPr/>
      </dsp:nvSpPr>
      <dsp:spPr>
        <a:xfrm>
          <a:off x="0" y="4776997"/>
          <a:ext cx="7070770" cy="598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97"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tr-TR" sz="1300" kern="1200" dirty="0" smtClean="0"/>
            <a:t>Akademik etkinliklerin en az birine ait belgeyle birlikte bitirme tezi savunmasına katılmanız zorunludur. </a:t>
          </a:r>
          <a:endParaRPr lang="tr-TR" sz="1300" kern="1200" dirty="0"/>
        </a:p>
        <a:p>
          <a:pPr marL="114300" lvl="1" indent="-114300" algn="l" defTabSz="577850">
            <a:lnSpc>
              <a:spcPct val="90000"/>
            </a:lnSpc>
            <a:spcBef>
              <a:spcPct val="0"/>
            </a:spcBef>
            <a:spcAft>
              <a:spcPct val="20000"/>
            </a:spcAft>
            <a:buChar char="••"/>
          </a:pPr>
          <a:endParaRPr lang="tr-TR" sz="1300" kern="1200" dirty="0"/>
        </a:p>
      </dsp:txBody>
      <dsp:txXfrm>
        <a:off x="0" y="4776997"/>
        <a:ext cx="7070770" cy="5982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FBF7F7-EB09-47BF-85A3-C50B1DE5F830}">
      <dsp:nvSpPr>
        <dsp:cNvPr id="0" name=""/>
        <dsp:cNvSpPr/>
      </dsp:nvSpPr>
      <dsp:spPr>
        <a:xfrm>
          <a:off x="0" y="240069"/>
          <a:ext cx="7070770" cy="2246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tr-TR" sz="1600" kern="1200" dirty="0" smtClean="0"/>
            <a:t>3. sınıf öğrencileri bahar döneminin üçüncü haftasına kadar bitirme tezi danışmanı belirlemek amacıyla öğretim elemanlarına bitirme tezi konusunu önerirler  bu öneriler ve ikili görüşmeler ile öğretim elemanı kontenjanında öncelik alırlar. Bahar </a:t>
          </a:r>
          <a:r>
            <a:rPr lang="tr-TR" sz="1600" kern="1200" dirty="0"/>
            <a:t>döneminin </a:t>
          </a:r>
          <a:r>
            <a:rPr lang="tr-TR" sz="1600" kern="1200" dirty="0" smtClean="0"/>
            <a:t>dördüncü haftasında bitirme tezi için çalışma alanlarını ve danışman olmasını istedikleri üç öğretim elemanını bildiren formu bölüm sekreterine teslim ederler. Bölüm öğretim elemanları bu forma bağlı olarak kontenjanları dahilinde kendi aralarında bir toplantı yaparak kontenjanları ve çalışma konularına göre bitirme tezi komisyonu tarafından danışman olarak öğrencilere atanır.</a:t>
          </a:r>
        </a:p>
      </dsp:txBody>
      <dsp:txXfrm>
        <a:off x="0" y="240069"/>
        <a:ext cx="7070770" cy="2246400"/>
      </dsp:txXfrm>
    </dsp:sp>
    <dsp:sp modelId="{B2C25FDC-478E-44C4-AE6D-DECD262B1B21}">
      <dsp:nvSpPr>
        <dsp:cNvPr id="0" name=""/>
        <dsp:cNvSpPr/>
      </dsp:nvSpPr>
      <dsp:spPr>
        <a:xfrm>
          <a:off x="0" y="2532549"/>
          <a:ext cx="7070770" cy="2246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tr-TR" sz="1600" kern="1200" dirty="0"/>
            <a:t>Bitirme ödevi dersini alan </a:t>
          </a:r>
          <a:r>
            <a:rPr lang="tr-TR" sz="1600" kern="1200" dirty="0" smtClean="0"/>
            <a:t>öğrenciler; </a:t>
          </a:r>
        </a:p>
        <a:p>
          <a:pPr lvl="0" algn="l" defTabSz="711200">
            <a:lnSpc>
              <a:spcPct val="90000"/>
            </a:lnSpc>
            <a:spcBef>
              <a:spcPct val="0"/>
            </a:spcBef>
            <a:spcAft>
              <a:spcPct val="35000"/>
            </a:spcAft>
          </a:pPr>
          <a:r>
            <a:rPr lang="tr-TR" sz="1600" kern="1200" dirty="0" smtClean="0"/>
            <a:t>Herhangi </a:t>
          </a:r>
          <a:r>
            <a:rPr lang="tr-TR" sz="1600" kern="1200" dirty="0"/>
            <a:t>bir nedenle </a:t>
          </a:r>
          <a:r>
            <a:rPr lang="tr-TR" sz="1600" kern="1200" dirty="0" smtClean="0"/>
            <a:t>çalışmalarına devam etmiyor (Değişim programlarından gelmiş, başarısız olmuş ve ders programı değişmiş) ise </a:t>
          </a:r>
          <a:r>
            <a:rPr lang="tr-TR" sz="1600" kern="1200" dirty="0"/>
            <a:t>bölüm öğretim elemanları ile konularını kendi isteği ve </a:t>
          </a:r>
          <a:r>
            <a:rPr lang="tr-TR" sz="1600" kern="1200" dirty="0" smtClean="0"/>
            <a:t>öğretim elemanı bölüm kontenjanı haricinde öğretim elemanlarına eşit dağılım olacak şekilde bitirme tezi komisyonu tarafından öğrencilere bir danışman atanır.</a:t>
          </a:r>
          <a:endParaRPr lang="tr-TR" sz="1600" kern="1200" dirty="0"/>
        </a:p>
      </dsp:txBody>
      <dsp:txXfrm>
        <a:off x="0" y="2532549"/>
        <a:ext cx="7070770" cy="2246400"/>
      </dsp:txXfrm>
    </dsp:sp>
    <dsp:sp modelId="{5FA2ED5A-98BE-40CB-B773-61F4E375EFF9}">
      <dsp:nvSpPr>
        <dsp:cNvPr id="0" name=""/>
        <dsp:cNvSpPr/>
      </dsp:nvSpPr>
      <dsp:spPr>
        <a:xfrm>
          <a:off x="0" y="4778949"/>
          <a:ext cx="7070770"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97" tIns="20320" rIns="113792" bIns="20320" numCol="1" spcCol="1270" anchor="t" anchorCtr="0">
          <a:noAutofit/>
        </a:bodyPr>
        <a:lstStyle/>
        <a:p>
          <a:pPr marL="114300" lvl="1" indent="-114300" algn="l" defTabSz="533400">
            <a:lnSpc>
              <a:spcPct val="90000"/>
            </a:lnSpc>
            <a:spcBef>
              <a:spcPct val="0"/>
            </a:spcBef>
            <a:spcAft>
              <a:spcPct val="20000"/>
            </a:spcAft>
            <a:buChar char="••"/>
          </a:pPr>
          <a:r>
            <a:rPr lang="tr-TR" sz="1200" kern="1200" dirty="0"/>
            <a:t>Bölüm öğretim elemanlarının öğrenci kontenjanlarının çabuk dolması öğrencinin istediği öğretim elemanı ile çalışamaması </a:t>
          </a:r>
          <a:r>
            <a:rPr lang="tr-TR" sz="1200" kern="1200" dirty="0" err="1"/>
            <a:t>sebeb</a:t>
          </a:r>
          <a:r>
            <a:rPr lang="tr-TR" sz="1200" kern="1200" dirty="0"/>
            <a:t> olabilir. Bu yüzden öğrencilerin mümkün olan en kısa zamanda tez konusu ve danışmanını belirlemesi önerilir. </a:t>
          </a:r>
        </a:p>
        <a:p>
          <a:pPr marL="114300" lvl="1" indent="-114300" algn="l" defTabSz="533400">
            <a:lnSpc>
              <a:spcPct val="90000"/>
            </a:lnSpc>
            <a:spcBef>
              <a:spcPct val="0"/>
            </a:spcBef>
            <a:spcAft>
              <a:spcPct val="20000"/>
            </a:spcAft>
            <a:buChar char="••"/>
          </a:pPr>
          <a:endParaRPr lang="tr-TR" sz="1200" kern="1200"/>
        </a:p>
      </dsp:txBody>
      <dsp:txXfrm>
        <a:off x="0" y="4778949"/>
        <a:ext cx="7070770" cy="7120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FBF7F7-EB09-47BF-85A3-C50B1DE5F830}">
      <dsp:nvSpPr>
        <dsp:cNvPr id="0" name=""/>
        <dsp:cNvSpPr/>
      </dsp:nvSpPr>
      <dsp:spPr>
        <a:xfrm>
          <a:off x="0" y="311252"/>
          <a:ext cx="7423817" cy="209976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tr-TR" sz="2300" kern="1200" dirty="0" smtClean="0"/>
            <a:t>Tez danışmanlarını tüm öğrencilerimiz öğretim elemanlarının belirlediği saatler aralığında her hafta çalışmalarıyla ilgili sözlü, yazılı rapor verir. Bitirme tezi ara raporu hazırlık çalışması yapar.</a:t>
          </a:r>
          <a:endParaRPr lang="tr-TR" sz="2300" kern="1200" dirty="0"/>
        </a:p>
      </dsp:txBody>
      <dsp:txXfrm>
        <a:off x="0" y="311252"/>
        <a:ext cx="7423817" cy="2099764"/>
      </dsp:txXfrm>
    </dsp:sp>
    <dsp:sp modelId="{01231C0A-39D8-441E-88E4-BCC71ACF15BE}">
      <dsp:nvSpPr>
        <dsp:cNvPr id="0" name=""/>
        <dsp:cNvSpPr/>
      </dsp:nvSpPr>
      <dsp:spPr>
        <a:xfrm>
          <a:off x="0" y="2411016"/>
          <a:ext cx="7423817" cy="5356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706"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tr-TR" sz="1800" kern="1200" dirty="0" smtClean="0"/>
            <a:t>İş akış cetveli oluşturulur. Ne zaman hangi iş paketi yapılacağı belirlenir.</a:t>
          </a:r>
          <a:endParaRPr lang="tr-TR" sz="1800" kern="1200" dirty="0"/>
        </a:p>
      </dsp:txBody>
      <dsp:txXfrm>
        <a:off x="0" y="2411016"/>
        <a:ext cx="7423817" cy="535612"/>
      </dsp:txXfrm>
    </dsp:sp>
    <dsp:sp modelId="{B2C25FDC-478E-44C4-AE6D-DECD262B1B21}">
      <dsp:nvSpPr>
        <dsp:cNvPr id="0" name=""/>
        <dsp:cNvSpPr/>
      </dsp:nvSpPr>
      <dsp:spPr>
        <a:xfrm>
          <a:off x="0" y="2946628"/>
          <a:ext cx="7423817" cy="15607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tr-TR" sz="2300" kern="1200" dirty="0" smtClean="0"/>
            <a:t>4. Sınıf öğrencilerimiz, Vize sınav haftasına kadar gelişme raporunu danışman öğretim elemanına teslim ederler.  Bu rapor vize notu için danışmana temel gösterge olacaktır.  </a:t>
          </a:r>
          <a:endParaRPr lang="tr-TR" sz="2300" kern="1200" dirty="0"/>
        </a:p>
      </dsp:txBody>
      <dsp:txXfrm>
        <a:off x="0" y="2946628"/>
        <a:ext cx="7423817" cy="1560780"/>
      </dsp:txXfrm>
    </dsp:sp>
    <dsp:sp modelId="{5FA2ED5A-98BE-40CB-B773-61F4E375EFF9}">
      <dsp:nvSpPr>
        <dsp:cNvPr id="0" name=""/>
        <dsp:cNvSpPr/>
      </dsp:nvSpPr>
      <dsp:spPr>
        <a:xfrm>
          <a:off x="0" y="4507408"/>
          <a:ext cx="7423817" cy="10712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706"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tr-TR" sz="1800" kern="1200" dirty="0" smtClean="0"/>
            <a:t>http://teknoloji.</a:t>
          </a:r>
          <a:r>
            <a:rPr lang="tr-TR" sz="1800" kern="1200" dirty="0" err="1" smtClean="0"/>
            <a:t>sdu</a:t>
          </a:r>
          <a:r>
            <a:rPr lang="tr-TR" sz="1800" kern="1200" dirty="0" smtClean="0"/>
            <a:t>.edu.tr/</a:t>
          </a:r>
          <a:r>
            <a:rPr lang="tr-TR" sz="1800" kern="1200" dirty="0" err="1" smtClean="0"/>
            <a:t>elektrikelektronik</a:t>
          </a:r>
          <a:r>
            <a:rPr lang="tr-TR" sz="1800" kern="1200" dirty="0" smtClean="0"/>
            <a:t>/tr/dokumanlar;Bitirme tezi ara raporu: Öğrencilere proje amacı, literatür özeti, sistem blok </a:t>
          </a:r>
          <a:r>
            <a:rPr lang="tr-TR" sz="1800" kern="1200" dirty="0" err="1" smtClean="0"/>
            <a:t>diagramı</a:t>
          </a:r>
          <a:r>
            <a:rPr lang="tr-TR" sz="1800" kern="1200" dirty="0" smtClean="0"/>
            <a:t>, materyal ve metot başlıklarına cevap veren bir rapordur. </a:t>
          </a:r>
          <a:endParaRPr lang="tr-TR" sz="1800" kern="1200" dirty="0"/>
        </a:p>
        <a:p>
          <a:pPr marL="171450" lvl="1" indent="-171450" algn="l" defTabSz="800100">
            <a:lnSpc>
              <a:spcPct val="90000"/>
            </a:lnSpc>
            <a:spcBef>
              <a:spcPct val="0"/>
            </a:spcBef>
            <a:spcAft>
              <a:spcPct val="20000"/>
            </a:spcAft>
            <a:buChar char="••"/>
          </a:pPr>
          <a:endParaRPr lang="tr-TR" sz="1800" kern="1200" dirty="0"/>
        </a:p>
      </dsp:txBody>
      <dsp:txXfrm>
        <a:off x="0" y="4507408"/>
        <a:ext cx="7423817" cy="10712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502514-930D-401F-B1C4-35A71C1A81ED}">
      <dsp:nvSpPr>
        <dsp:cNvPr id="0" name=""/>
        <dsp:cNvSpPr/>
      </dsp:nvSpPr>
      <dsp:spPr>
        <a:xfrm>
          <a:off x="0" y="1238182"/>
          <a:ext cx="7423817" cy="1492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smtClean="0"/>
            <a:t>4. Sınıf öğrencilerimiz, Final sınav haftasına kadar gelişme raporunu danışman öğretim elemanına teslim ederler.  Bu rapor final notu için danışmana temel gösterge olacaktır.  </a:t>
          </a:r>
          <a:endParaRPr lang="tr-TR" sz="2200" kern="1200" dirty="0"/>
        </a:p>
      </dsp:txBody>
      <dsp:txXfrm>
        <a:off x="0" y="1238182"/>
        <a:ext cx="7423817" cy="1492920"/>
      </dsp:txXfrm>
    </dsp:sp>
    <dsp:sp modelId="{5738E8BE-55F0-4B67-ACCF-98AF6B18A920}">
      <dsp:nvSpPr>
        <dsp:cNvPr id="0" name=""/>
        <dsp:cNvSpPr/>
      </dsp:nvSpPr>
      <dsp:spPr>
        <a:xfrm>
          <a:off x="0" y="2794463"/>
          <a:ext cx="7423817" cy="14929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tr-TR" sz="2200" kern="1200" dirty="0" smtClean="0">
              <a:hlinkClick xmlns:r="http://schemas.openxmlformats.org/officeDocument/2006/relationships" r:id="rId1"/>
            </a:rPr>
            <a:t>http://teknoloji.</a:t>
          </a:r>
          <a:r>
            <a:rPr lang="tr-TR" sz="2200" kern="1200" dirty="0" err="1" smtClean="0">
              <a:hlinkClick xmlns:r="http://schemas.openxmlformats.org/officeDocument/2006/relationships" r:id="rId1"/>
            </a:rPr>
            <a:t>sdu</a:t>
          </a:r>
          <a:r>
            <a:rPr lang="tr-TR" sz="2200" kern="1200" dirty="0" smtClean="0">
              <a:hlinkClick xmlns:r="http://schemas.openxmlformats.org/officeDocument/2006/relationships" r:id="rId1"/>
            </a:rPr>
            <a:t>.edu.tr/</a:t>
          </a:r>
          <a:r>
            <a:rPr lang="tr-TR" sz="2200" kern="1200" dirty="0" err="1" smtClean="0">
              <a:hlinkClick xmlns:r="http://schemas.openxmlformats.org/officeDocument/2006/relationships" r:id="rId1"/>
            </a:rPr>
            <a:t>elektrikelektronik</a:t>
          </a:r>
          <a:r>
            <a:rPr lang="tr-TR" sz="2200" kern="1200" dirty="0" smtClean="0">
              <a:hlinkClick xmlns:r="http://schemas.openxmlformats.org/officeDocument/2006/relationships" r:id="rId1"/>
            </a:rPr>
            <a:t>/tr/dokumanlar</a:t>
          </a:r>
          <a:r>
            <a:rPr lang="tr-TR" sz="2200" kern="1200" dirty="0" smtClean="0"/>
            <a:t> arşivindeki “güz dönemi final raporu” </a:t>
          </a:r>
          <a:endParaRPr lang="tr-TR" sz="2200" kern="1200" dirty="0"/>
        </a:p>
      </dsp:txBody>
      <dsp:txXfrm>
        <a:off x="0" y="2794463"/>
        <a:ext cx="7423817" cy="1492920"/>
      </dsp:txXfrm>
    </dsp:sp>
    <dsp:sp modelId="{EB151EF6-05E4-44F5-B96C-5A968A643347}">
      <dsp:nvSpPr>
        <dsp:cNvPr id="0" name=""/>
        <dsp:cNvSpPr/>
      </dsp:nvSpPr>
      <dsp:spPr>
        <a:xfrm>
          <a:off x="0" y="4287383"/>
          <a:ext cx="7423817"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706" tIns="27940" rIns="156464" bIns="27940" numCol="1" spcCol="1270" anchor="t" anchorCtr="0">
          <a:noAutofit/>
        </a:bodyPr>
        <a:lstStyle/>
        <a:p>
          <a:pPr marL="171450" lvl="1" indent="-171450" algn="l" defTabSz="755650">
            <a:lnSpc>
              <a:spcPct val="90000"/>
            </a:lnSpc>
            <a:spcBef>
              <a:spcPct val="0"/>
            </a:spcBef>
            <a:spcAft>
              <a:spcPct val="20000"/>
            </a:spcAft>
            <a:buChar char="••"/>
          </a:pPr>
          <a:endParaRPr lang="tr-TR" sz="1700" kern="1200" dirty="0"/>
        </a:p>
      </dsp:txBody>
      <dsp:txXfrm>
        <a:off x="0" y="4287383"/>
        <a:ext cx="7423817" cy="3643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FBF7F7-EB09-47BF-85A3-C50B1DE5F830}">
      <dsp:nvSpPr>
        <dsp:cNvPr id="0" name=""/>
        <dsp:cNvSpPr/>
      </dsp:nvSpPr>
      <dsp:spPr>
        <a:xfrm>
          <a:off x="0" y="38952"/>
          <a:ext cx="7423817" cy="271049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tr-TR" sz="2100" kern="1200" dirty="0" smtClean="0"/>
            <a:t>Tez danışmanlarını tüm öğrencilerimiz öğretim elemanlarının belirlediği saatler aralığında uygulama aşamalarını, uygulama problemleri ve iyileştirme aşamaları için gerekli çalışmaları ve düzenlemeleri yaparlar.“Bahar dönemi ara raporu” vize sınav tarihine kadar tez danışmanına teslim edilir.</a:t>
          </a:r>
          <a:endParaRPr lang="tr-TR" sz="2100" kern="1200" dirty="0"/>
        </a:p>
      </dsp:txBody>
      <dsp:txXfrm>
        <a:off x="0" y="38952"/>
        <a:ext cx="7423817" cy="2710490"/>
      </dsp:txXfrm>
    </dsp:sp>
    <dsp:sp modelId="{01231C0A-39D8-441E-88E4-BCC71ACF15BE}">
      <dsp:nvSpPr>
        <dsp:cNvPr id="0" name=""/>
        <dsp:cNvSpPr/>
      </dsp:nvSpPr>
      <dsp:spPr>
        <a:xfrm>
          <a:off x="0" y="2749443"/>
          <a:ext cx="7423817"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706"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tr-TR" sz="1600" kern="1200" dirty="0" smtClean="0"/>
            <a:t>İş akış cetveli takibi danışman öğretim elemanınca kontrol edilir. </a:t>
          </a:r>
          <a:endParaRPr lang="tr-TR" sz="1600" kern="1200" dirty="0"/>
        </a:p>
      </dsp:txBody>
      <dsp:txXfrm>
        <a:off x="0" y="2749443"/>
        <a:ext cx="7423817" cy="347760"/>
      </dsp:txXfrm>
    </dsp:sp>
    <dsp:sp modelId="{B2C25FDC-478E-44C4-AE6D-DECD262B1B21}">
      <dsp:nvSpPr>
        <dsp:cNvPr id="0" name=""/>
        <dsp:cNvSpPr/>
      </dsp:nvSpPr>
      <dsp:spPr>
        <a:xfrm>
          <a:off x="0" y="3097203"/>
          <a:ext cx="7423817" cy="20147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tr-TR" sz="2100" kern="1200" dirty="0" smtClean="0"/>
            <a:t>4. Sınıf öğrencilerimiz, “Bahar dönemi ara raporu” aşamasında projelerini uygulama aşamasını tamamlamalıdır. Bu aşamada fotoğraf ve devre çizimleri ile tez yazım aşaması için veri üretilir.</a:t>
          </a:r>
          <a:endParaRPr lang="tr-TR" sz="2100" kern="1200" dirty="0"/>
        </a:p>
      </dsp:txBody>
      <dsp:txXfrm>
        <a:off x="0" y="3097203"/>
        <a:ext cx="7423817" cy="2014740"/>
      </dsp:txXfrm>
    </dsp:sp>
    <dsp:sp modelId="{5FA2ED5A-98BE-40CB-B773-61F4E375EFF9}">
      <dsp:nvSpPr>
        <dsp:cNvPr id="0" name=""/>
        <dsp:cNvSpPr/>
      </dsp:nvSpPr>
      <dsp:spPr>
        <a:xfrm>
          <a:off x="0" y="5111943"/>
          <a:ext cx="7423817"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5706"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tr-TR" sz="1600" kern="1200" dirty="0" smtClean="0"/>
            <a:t>http://teknoloji.</a:t>
          </a:r>
          <a:r>
            <a:rPr lang="tr-TR" sz="1600" kern="1200" dirty="0" err="1" smtClean="0"/>
            <a:t>sdu</a:t>
          </a:r>
          <a:r>
            <a:rPr lang="tr-TR" sz="1600" kern="1200" dirty="0" smtClean="0"/>
            <a:t>.edu.tr/</a:t>
          </a:r>
          <a:r>
            <a:rPr lang="tr-TR" sz="1600" kern="1200" dirty="0" err="1" smtClean="0"/>
            <a:t>elektrikelektronik</a:t>
          </a:r>
          <a:r>
            <a:rPr lang="tr-TR" sz="1600" kern="1200" dirty="0" smtClean="0"/>
            <a:t>/tr/dokumanlar; “Bahar dönemi ara raporu”</a:t>
          </a:r>
          <a:endParaRPr lang="tr-TR" sz="1600" kern="1200" dirty="0"/>
        </a:p>
        <a:p>
          <a:pPr marL="171450" lvl="1" indent="-171450" algn="l" defTabSz="711200">
            <a:lnSpc>
              <a:spcPct val="90000"/>
            </a:lnSpc>
            <a:spcBef>
              <a:spcPct val="0"/>
            </a:spcBef>
            <a:spcAft>
              <a:spcPct val="20000"/>
            </a:spcAft>
            <a:buChar char="••"/>
          </a:pPr>
          <a:endParaRPr lang="tr-TR" sz="1600" kern="1200" dirty="0"/>
        </a:p>
      </dsp:txBody>
      <dsp:txXfrm>
        <a:off x="0" y="5111943"/>
        <a:ext cx="7423817" cy="73899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FBF7F7-EB09-47BF-85A3-C50B1DE5F830}">
      <dsp:nvSpPr>
        <dsp:cNvPr id="0" name=""/>
        <dsp:cNvSpPr/>
      </dsp:nvSpPr>
      <dsp:spPr>
        <a:xfrm>
          <a:off x="0" y="336796"/>
          <a:ext cx="7070770" cy="10647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tr-TR" sz="1300" kern="1200" dirty="0" smtClean="0"/>
            <a:t>Sunumlarına ciltlenmemiş şekilde getirdikleri tez çıktılarını jüri savunma sunuları için verilen zamanda inceler. Bitirme tezi alan öğrencilerimiz danışmanlarına tezin son hali ile ilgili onayı aldıkları takdirde, Final sınavını takip eden ilk cuma günü mesai bitimine kadar tezlerini en az iki adet cilt yaptıracaklar biri bölüm sekreterliğine diğeri ise danışmanda kalacak şekilde tezlerini teslim edeceklerdir. Her iki cilt arkasında yapıştırılmış </a:t>
          </a:r>
          <a:r>
            <a:rPr lang="tr-TR" sz="1300" kern="1200" dirty="0" err="1" smtClean="0"/>
            <a:t>dvd</a:t>
          </a:r>
          <a:r>
            <a:rPr lang="tr-TR" sz="1300" kern="1200" dirty="0" smtClean="0"/>
            <a:t> olacaktır.</a:t>
          </a:r>
          <a:endParaRPr lang="tr-TR" sz="1300" kern="1200" dirty="0"/>
        </a:p>
      </dsp:txBody>
      <dsp:txXfrm>
        <a:off x="0" y="336796"/>
        <a:ext cx="7070770" cy="1064700"/>
      </dsp:txXfrm>
    </dsp:sp>
    <dsp:sp modelId="{01231C0A-39D8-441E-88E4-BCC71ACF15BE}">
      <dsp:nvSpPr>
        <dsp:cNvPr id="0" name=""/>
        <dsp:cNvSpPr/>
      </dsp:nvSpPr>
      <dsp:spPr>
        <a:xfrm>
          <a:off x="0" y="1484468"/>
          <a:ext cx="7070770" cy="1533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97" tIns="16510" rIns="92456" bIns="16510" numCol="1" spcCol="1270" anchor="t" anchorCtr="0">
          <a:noAutofit/>
        </a:bodyPr>
        <a:lstStyle/>
        <a:p>
          <a:pPr marL="57150" lvl="1" indent="-57150" algn="l" defTabSz="444500">
            <a:lnSpc>
              <a:spcPct val="90000"/>
            </a:lnSpc>
            <a:spcBef>
              <a:spcPct val="0"/>
            </a:spcBef>
            <a:spcAft>
              <a:spcPct val="20000"/>
            </a:spcAft>
            <a:buChar char="••"/>
          </a:pPr>
          <a:r>
            <a:rPr lang="tr-TR" sz="1000" kern="1200" dirty="0" smtClean="0"/>
            <a:t>  </a:t>
          </a:r>
          <a:endParaRPr lang="tr-TR" sz="1000" kern="1200" dirty="0">
            <a:solidFill>
              <a:srgbClr val="FF0000"/>
            </a:solidFill>
          </a:endParaRPr>
        </a:p>
        <a:p>
          <a:pPr marL="57150" lvl="1" indent="-57150" algn="l" defTabSz="444500">
            <a:lnSpc>
              <a:spcPct val="90000"/>
            </a:lnSpc>
            <a:spcBef>
              <a:spcPct val="0"/>
            </a:spcBef>
            <a:spcAft>
              <a:spcPct val="20000"/>
            </a:spcAft>
            <a:buChar char="••"/>
          </a:pPr>
          <a:r>
            <a:rPr lang="tr-TR" sz="1000" kern="1200" dirty="0" smtClean="0">
              <a:solidFill>
                <a:srgbClr val="FF0000"/>
              </a:solidFill>
            </a:rPr>
            <a:t>Tez danışmanlarından Finale girmeleri için olur almış olan öğrenciler finallerin başladığı internet sitemizdeki http://teknoloji.</a:t>
          </a:r>
          <a:r>
            <a:rPr lang="tr-TR" sz="1000" kern="1200" dirty="0" err="1" smtClean="0">
              <a:solidFill>
                <a:srgbClr val="FF0000"/>
              </a:solidFill>
            </a:rPr>
            <a:t>sdu</a:t>
          </a:r>
          <a:r>
            <a:rPr lang="tr-TR" sz="1000" kern="1200" dirty="0" smtClean="0">
              <a:solidFill>
                <a:srgbClr val="FF0000"/>
              </a:solidFill>
            </a:rPr>
            <a:t>.edu.tr/</a:t>
          </a:r>
          <a:r>
            <a:rPr lang="tr-TR" sz="1000" kern="1200" dirty="0" err="1" smtClean="0">
              <a:solidFill>
                <a:srgbClr val="FF0000"/>
              </a:solidFill>
            </a:rPr>
            <a:t>elektrikelektronik</a:t>
          </a:r>
          <a:r>
            <a:rPr lang="tr-TR" sz="1000" kern="1200" dirty="0" smtClean="0">
              <a:solidFill>
                <a:srgbClr val="FF0000"/>
              </a:solidFill>
            </a:rPr>
            <a:t>/tr/dokumanlar bölümündeki yazım şablonunu uygun tez ve poster hazırlanacaktır. </a:t>
          </a:r>
        </a:p>
      </dsp:txBody>
      <dsp:txXfrm>
        <a:off x="0" y="1484468"/>
        <a:ext cx="7070770" cy="1533758"/>
      </dsp:txXfrm>
    </dsp:sp>
    <dsp:sp modelId="{B2C25FDC-478E-44C4-AE6D-DECD262B1B21}">
      <dsp:nvSpPr>
        <dsp:cNvPr id="0" name=""/>
        <dsp:cNvSpPr/>
      </dsp:nvSpPr>
      <dsp:spPr>
        <a:xfrm>
          <a:off x="0" y="2467089"/>
          <a:ext cx="7070770" cy="10647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tr-TR" sz="1300" kern="1200" dirty="0" smtClean="0"/>
            <a:t>Bu </a:t>
          </a:r>
          <a:r>
            <a:rPr lang="tr-TR" sz="1300" kern="1200" dirty="0" err="1" smtClean="0"/>
            <a:t>dvd</a:t>
          </a:r>
          <a:r>
            <a:rPr lang="tr-TR" sz="1300" kern="1200" dirty="0" smtClean="0"/>
            <a:t> içerisinde</a:t>
          </a:r>
        </a:p>
        <a:p>
          <a:pPr lvl="0" algn="l" defTabSz="577850">
            <a:lnSpc>
              <a:spcPct val="90000"/>
            </a:lnSpc>
            <a:spcBef>
              <a:spcPct val="0"/>
            </a:spcBef>
            <a:spcAft>
              <a:spcPct val="35000"/>
            </a:spcAft>
          </a:pPr>
          <a:r>
            <a:rPr lang="tr-TR" sz="1300" kern="1200" dirty="0" smtClean="0"/>
            <a:t>tez özeti, fotoğraflar, varsa tez içerisinde kullanılan kodlar, tezin </a:t>
          </a:r>
          <a:r>
            <a:rPr lang="tr-TR" sz="1300" kern="1200" dirty="0" err="1" smtClean="0"/>
            <a:t>word</a:t>
          </a:r>
          <a:r>
            <a:rPr lang="tr-TR" sz="1300" kern="1200" dirty="0" smtClean="0"/>
            <a:t> hali, tezin </a:t>
          </a:r>
          <a:r>
            <a:rPr lang="tr-TR" sz="1300" kern="1200" dirty="0" err="1" smtClean="0"/>
            <a:t>pdf</a:t>
          </a:r>
          <a:r>
            <a:rPr lang="tr-TR" sz="1300" kern="1200" dirty="0" smtClean="0"/>
            <a:t> hali, 3 dakikalık video, poster ve tezin sunusu yer alacaktır</a:t>
          </a:r>
          <a:endParaRPr lang="tr-TR" sz="1300" kern="1200" dirty="0"/>
        </a:p>
      </dsp:txBody>
      <dsp:txXfrm>
        <a:off x="0" y="2467089"/>
        <a:ext cx="7070770" cy="1064700"/>
      </dsp:txXfrm>
    </dsp:sp>
    <dsp:sp modelId="{5FA2ED5A-98BE-40CB-B773-61F4E375EFF9}">
      <dsp:nvSpPr>
        <dsp:cNvPr id="0" name=""/>
        <dsp:cNvSpPr/>
      </dsp:nvSpPr>
      <dsp:spPr>
        <a:xfrm>
          <a:off x="0" y="3999954"/>
          <a:ext cx="7070770" cy="3296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97" tIns="16510" rIns="92456" bIns="16510" numCol="1" spcCol="1270" anchor="t" anchorCtr="0">
          <a:noAutofit/>
        </a:bodyPr>
        <a:lstStyle/>
        <a:p>
          <a:pPr marL="57150" lvl="1" indent="-57150" algn="l" defTabSz="444500">
            <a:lnSpc>
              <a:spcPct val="90000"/>
            </a:lnSpc>
            <a:spcBef>
              <a:spcPct val="0"/>
            </a:spcBef>
            <a:spcAft>
              <a:spcPct val="20000"/>
            </a:spcAft>
            <a:buChar char="••"/>
          </a:pPr>
          <a:endParaRPr lang="tr-TR" sz="1000" kern="1200" dirty="0"/>
        </a:p>
        <a:p>
          <a:pPr marL="57150" lvl="1" indent="-57150" algn="l" defTabSz="444500">
            <a:lnSpc>
              <a:spcPct val="90000"/>
            </a:lnSpc>
            <a:spcBef>
              <a:spcPct val="0"/>
            </a:spcBef>
            <a:spcAft>
              <a:spcPct val="20000"/>
            </a:spcAft>
            <a:buChar char="••"/>
          </a:pPr>
          <a:endParaRPr lang="tr-TR" sz="1000" kern="1200" dirty="0"/>
        </a:p>
      </dsp:txBody>
      <dsp:txXfrm>
        <a:off x="0" y="3999954"/>
        <a:ext cx="7070770" cy="329647"/>
      </dsp:txXfrm>
    </dsp:sp>
    <dsp:sp modelId="{3EE36A7D-8591-4788-B75B-0B0F29C1ECB2}">
      <dsp:nvSpPr>
        <dsp:cNvPr id="0" name=""/>
        <dsp:cNvSpPr/>
      </dsp:nvSpPr>
      <dsp:spPr>
        <a:xfrm>
          <a:off x="0" y="4665755"/>
          <a:ext cx="7070770" cy="10647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a:lnSpc>
              <a:spcPct val="90000"/>
            </a:lnSpc>
            <a:spcBef>
              <a:spcPct val="0"/>
            </a:spcBef>
            <a:spcAft>
              <a:spcPct val="35000"/>
            </a:spcAft>
          </a:pPr>
          <a:r>
            <a:rPr lang="tr-TR" sz="1300" b="1" i="0" kern="1200" dirty="0" smtClean="0"/>
            <a:t>Örnek Bitirme Tezi Poster Şablonu </a:t>
          </a:r>
        </a:p>
        <a:p>
          <a:pPr lvl="0" algn="l" defTabSz="577850">
            <a:lnSpc>
              <a:spcPct val="90000"/>
            </a:lnSpc>
            <a:spcBef>
              <a:spcPct val="0"/>
            </a:spcBef>
            <a:spcAft>
              <a:spcPct val="35000"/>
            </a:spcAft>
          </a:pPr>
          <a:r>
            <a:rPr lang="tr-TR" sz="1300" kern="1200" dirty="0" smtClean="0">
              <a:solidFill>
                <a:srgbClr val="FF0000"/>
              </a:solidFill>
            </a:rPr>
            <a:t>http://teknoloji.</a:t>
          </a:r>
          <a:r>
            <a:rPr lang="tr-TR" sz="1300" kern="1200" dirty="0" err="1" smtClean="0">
              <a:solidFill>
                <a:srgbClr val="FF0000"/>
              </a:solidFill>
            </a:rPr>
            <a:t>sdu</a:t>
          </a:r>
          <a:r>
            <a:rPr lang="tr-TR" sz="1300" kern="1200" dirty="0" smtClean="0">
              <a:solidFill>
                <a:srgbClr val="FF0000"/>
              </a:solidFill>
            </a:rPr>
            <a:t>.edu.tr/</a:t>
          </a:r>
          <a:r>
            <a:rPr lang="tr-TR" sz="1300" kern="1200" dirty="0" err="1" smtClean="0">
              <a:solidFill>
                <a:srgbClr val="FF0000"/>
              </a:solidFill>
            </a:rPr>
            <a:t>elektrikelektronik</a:t>
          </a:r>
          <a:r>
            <a:rPr lang="tr-TR" sz="1300" kern="1200" dirty="0" smtClean="0">
              <a:solidFill>
                <a:srgbClr val="FF0000"/>
              </a:solidFill>
            </a:rPr>
            <a:t>/tr/dokumanlar</a:t>
          </a:r>
          <a:endParaRPr lang="tr-TR" sz="1300" b="1" i="0" u="none" kern="1200" dirty="0"/>
        </a:p>
      </dsp:txBody>
      <dsp:txXfrm>
        <a:off x="0" y="4665755"/>
        <a:ext cx="7070770" cy="10647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98F332-2283-40F5-8DF1-93FA88FBB91D}">
      <dsp:nvSpPr>
        <dsp:cNvPr id="0" name=""/>
        <dsp:cNvSpPr/>
      </dsp:nvSpPr>
      <dsp:spPr>
        <a:xfrm>
          <a:off x="0" y="0"/>
          <a:ext cx="7070770" cy="12870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200" kern="1200" dirty="0" smtClean="0"/>
            <a:t>Poster çıktıları size tahsis edilen alanda görülebilir bir yere asılacaktır. </a:t>
          </a:r>
          <a:r>
            <a:rPr lang="tr-TR" sz="1200" kern="1200" dirty="0" smtClean="0">
              <a:solidFill>
                <a:srgbClr val="FF0000"/>
              </a:solidFill>
            </a:rPr>
            <a:t>Bahar  dönemi final ve bütünleme programlarında ilan edilen tarihte bitirme tezi proje sergisi düzenlenir</a:t>
          </a:r>
          <a:r>
            <a:rPr lang="tr-TR" sz="1200" kern="1200" dirty="0" smtClean="0"/>
            <a:t>. Bu sergiye final sınavına girmeye layık tüm proje sahipleri sabah 8.30-17.30 arasında projelerini sergilerler ve gelen ziyaretçilere projeleri hakkında bilgi verirler. </a:t>
          </a:r>
        </a:p>
        <a:p>
          <a:pPr lvl="0" algn="l" defTabSz="1066800">
            <a:lnSpc>
              <a:spcPct val="90000"/>
            </a:lnSpc>
            <a:spcBef>
              <a:spcPct val="0"/>
            </a:spcBef>
            <a:spcAft>
              <a:spcPct val="35000"/>
            </a:spcAft>
          </a:pPr>
          <a:endParaRPr lang="tr-TR" sz="1200" kern="1200" dirty="0" smtClean="0"/>
        </a:p>
      </dsp:txBody>
      <dsp:txXfrm>
        <a:off x="0" y="0"/>
        <a:ext cx="7070770" cy="1287085"/>
      </dsp:txXfrm>
    </dsp:sp>
    <dsp:sp modelId="{D65F0741-E6B6-4232-A436-2BEBA7132B19}">
      <dsp:nvSpPr>
        <dsp:cNvPr id="0" name=""/>
        <dsp:cNvSpPr/>
      </dsp:nvSpPr>
      <dsp:spPr>
        <a:xfrm>
          <a:off x="0" y="1665242"/>
          <a:ext cx="7070770" cy="128708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tr-TR" sz="1200" kern="1200" dirty="0" smtClean="0"/>
            <a:t>Öğrencilere ayrılan bu zaman aralıklarında projelerini anlatan en az 15 slaytlık bir sunu ile final sınavına alınır. Öğrenci sunuları ve projeleri http://teknoloji.</a:t>
          </a:r>
          <a:r>
            <a:rPr lang="tr-TR" sz="1200" kern="1200" dirty="0" err="1" smtClean="0"/>
            <a:t>sdu</a:t>
          </a:r>
          <a:r>
            <a:rPr lang="tr-TR" sz="1200" kern="1200" dirty="0" smtClean="0"/>
            <a:t>.edu.tr/</a:t>
          </a:r>
          <a:r>
            <a:rPr lang="tr-TR" sz="1200" kern="1200" dirty="0" err="1" smtClean="0"/>
            <a:t>elektrikelektronik</a:t>
          </a:r>
          <a:r>
            <a:rPr lang="tr-TR" sz="1200" kern="1200" dirty="0" smtClean="0"/>
            <a:t>/tr/dokumanlar bölümünde yer alan bitirme tezi değerlendirme kriterlerine göre notlandırma yapılır.</a:t>
          </a:r>
        </a:p>
        <a:p>
          <a:pPr marR="0" lvl="0" algn="l" defTabSz="577850" eaLnBrk="1" fontAlgn="auto" latinLnBrk="0" hangingPunct="1">
            <a:lnSpc>
              <a:spcPct val="90000"/>
            </a:lnSpc>
            <a:spcBef>
              <a:spcPct val="0"/>
            </a:spcBef>
            <a:spcAft>
              <a:spcPct val="35000"/>
            </a:spcAft>
            <a:buClrTx/>
            <a:buSzTx/>
            <a:buFontTx/>
            <a:tabLst/>
            <a:defRPr/>
          </a:pPr>
          <a:r>
            <a:rPr lang="tr-TR" sz="1200" kern="1200" dirty="0" smtClean="0"/>
            <a:t>Poster çıktıları size tahsis edilen alanda görülebilir bir yere asılacaktır. </a:t>
          </a:r>
        </a:p>
        <a:p>
          <a:pPr lvl="0" algn="l" defTabSz="577850">
            <a:lnSpc>
              <a:spcPct val="90000"/>
            </a:lnSpc>
            <a:spcBef>
              <a:spcPct val="0"/>
            </a:spcBef>
            <a:spcAft>
              <a:spcPct val="35000"/>
            </a:spcAft>
          </a:pPr>
          <a:endParaRPr lang="tr-TR" sz="1200" kern="1200" dirty="0" smtClean="0"/>
        </a:p>
      </dsp:txBody>
      <dsp:txXfrm>
        <a:off x="0" y="1665242"/>
        <a:ext cx="7070770" cy="1287085"/>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FBF7F7-EB09-47BF-85A3-C50B1DE5F830}">
      <dsp:nvSpPr>
        <dsp:cNvPr id="0" name=""/>
        <dsp:cNvSpPr/>
      </dsp:nvSpPr>
      <dsp:spPr>
        <a:xfrm>
          <a:off x="0" y="62949"/>
          <a:ext cx="7070770" cy="265355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tr-TR" sz="1800" kern="1200" dirty="0" smtClean="0"/>
        </a:p>
        <a:p>
          <a:pPr lvl="0" algn="l" defTabSz="800100">
            <a:lnSpc>
              <a:spcPct val="90000"/>
            </a:lnSpc>
            <a:spcBef>
              <a:spcPct val="0"/>
            </a:spcBef>
            <a:spcAft>
              <a:spcPct val="35000"/>
            </a:spcAft>
          </a:pPr>
          <a:r>
            <a:rPr lang="tr-TR" sz="1800" kern="1200" dirty="0" smtClean="0"/>
            <a:t>Tez danışmanları öğrencilerimizin doğrudan bütünlemeye kalmalarına veya FF ile kalmalarına karar vermişse sistemde yer alan Final Raporu hanesine sadece tez kapağı sisteme yüklenecektir. Final Raporu hanesine finallerin başladığı ilk günün mesai bitimine kadar herhangi bir rapor yüklemeyen öğrencilerimiz </a:t>
          </a:r>
          <a:r>
            <a:rPr lang="tr-TR" sz="1800" kern="1200" dirty="0" err="1" smtClean="0"/>
            <a:t>devamsızlıkdan</a:t>
          </a:r>
          <a:r>
            <a:rPr lang="tr-TR" sz="1800" kern="1200" dirty="0" smtClean="0"/>
            <a:t> kalmış kabul edilecektir. Devamsızlıktan kalan öğrencilerimiz dersten hangi dönem kalmışsa o dönem  tekrar alacaklardır. </a:t>
          </a:r>
          <a:endParaRPr lang="tr-TR" sz="1800" kern="1200" dirty="0"/>
        </a:p>
      </dsp:txBody>
      <dsp:txXfrm>
        <a:off x="0" y="62949"/>
        <a:ext cx="7070770" cy="2653559"/>
      </dsp:txXfrm>
    </dsp:sp>
    <dsp:sp modelId="{01231C0A-39D8-441E-88E4-BCC71ACF15BE}">
      <dsp:nvSpPr>
        <dsp:cNvPr id="0" name=""/>
        <dsp:cNvSpPr/>
      </dsp:nvSpPr>
      <dsp:spPr>
        <a:xfrm>
          <a:off x="0" y="2716509"/>
          <a:ext cx="707077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97"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tr-TR" sz="1400" kern="1200" dirty="0" smtClean="0"/>
            <a:t> </a:t>
          </a:r>
          <a:endParaRPr lang="tr-TR" sz="1400" kern="1200" dirty="0"/>
        </a:p>
      </dsp:txBody>
      <dsp:txXfrm>
        <a:off x="0" y="2716509"/>
        <a:ext cx="7070770" cy="298080"/>
      </dsp:txXfrm>
    </dsp:sp>
    <dsp:sp modelId="{4F851EC1-B23F-4F80-B5E0-CE0344835324}">
      <dsp:nvSpPr>
        <dsp:cNvPr id="0" name=""/>
        <dsp:cNvSpPr/>
      </dsp:nvSpPr>
      <dsp:spPr>
        <a:xfrm>
          <a:off x="0" y="3014589"/>
          <a:ext cx="7070770" cy="265355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Tüm öğrencilerimiz final sınavına katılacaklardır. Bütünlemeye kalacak olan veya FF ile dersi ikinci döneme kalacak olan öğrencilerde jüri karşısında mazeretlerini bildireceklerdir. Bu kapsamdaki öğrencilerin sunum hazırlamalarına gerek yoktur. Sınav için gelip imza atmaları zorunludur.</a:t>
          </a:r>
          <a:endParaRPr lang="tr-TR" sz="1800" kern="1200" dirty="0"/>
        </a:p>
      </dsp:txBody>
      <dsp:txXfrm>
        <a:off x="0" y="3014589"/>
        <a:ext cx="7070770" cy="265355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FBF7F7-EB09-47BF-85A3-C50B1DE5F830}">
      <dsp:nvSpPr>
        <dsp:cNvPr id="0" name=""/>
        <dsp:cNvSpPr/>
      </dsp:nvSpPr>
      <dsp:spPr>
        <a:xfrm>
          <a:off x="0" y="134634"/>
          <a:ext cx="7070770" cy="227447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Sunumlarına ciltlenmemiş şekilde getirdikleri tez çıktılarını jüri savunma sunuları için verilen zamanda inceler. Bitirme tezi alan öğrencilerimiz danışmanlarına tezin son hali ile ilgili onayı aldıkları takdirde, bütünleme sınavını takip eden ilk cuma günü mesai bitimine kadar tezlerini en az iki adet cilt yaptıracaklar biri bölüm sekreterliğine diğeri ise danışmanda kalacak şekilde tezlerini teslim edeceklerdir. Her iki cilt arkasında yapıştırılmış </a:t>
          </a:r>
          <a:r>
            <a:rPr lang="tr-TR" sz="1800" kern="1200" dirty="0" err="1" smtClean="0"/>
            <a:t>dvd</a:t>
          </a:r>
          <a:r>
            <a:rPr lang="tr-TR" sz="1800" kern="1200" dirty="0" smtClean="0"/>
            <a:t> olacaktır.</a:t>
          </a:r>
          <a:endParaRPr lang="tr-TR" sz="1800" kern="1200" dirty="0"/>
        </a:p>
      </dsp:txBody>
      <dsp:txXfrm>
        <a:off x="0" y="134634"/>
        <a:ext cx="7070770" cy="2274479"/>
      </dsp:txXfrm>
    </dsp:sp>
    <dsp:sp modelId="{01231C0A-39D8-441E-88E4-BCC71ACF15BE}">
      <dsp:nvSpPr>
        <dsp:cNvPr id="0" name=""/>
        <dsp:cNvSpPr/>
      </dsp:nvSpPr>
      <dsp:spPr>
        <a:xfrm>
          <a:off x="0" y="2409114"/>
          <a:ext cx="7070770" cy="456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97" tIns="22860" rIns="128016" bIns="22860" numCol="1" spcCol="1270" anchor="t" anchorCtr="0">
          <a:noAutofit/>
        </a:bodyPr>
        <a:lstStyle/>
        <a:p>
          <a:pPr marL="114300" lvl="1" indent="-114300" algn="l" defTabSz="622300">
            <a:lnSpc>
              <a:spcPct val="90000"/>
            </a:lnSpc>
            <a:spcBef>
              <a:spcPct val="0"/>
            </a:spcBef>
            <a:spcAft>
              <a:spcPct val="20000"/>
            </a:spcAft>
            <a:buChar char="••"/>
          </a:pPr>
          <a:endParaRPr lang="tr-TR" sz="1400" kern="1200" dirty="0"/>
        </a:p>
        <a:p>
          <a:pPr marL="114300" lvl="1" indent="-114300" algn="l" defTabSz="622300">
            <a:lnSpc>
              <a:spcPct val="90000"/>
            </a:lnSpc>
            <a:spcBef>
              <a:spcPct val="0"/>
            </a:spcBef>
            <a:spcAft>
              <a:spcPct val="20000"/>
            </a:spcAft>
            <a:buChar char="••"/>
          </a:pPr>
          <a:endParaRPr lang="tr-TR" sz="1400" kern="1200" dirty="0"/>
        </a:p>
      </dsp:txBody>
      <dsp:txXfrm>
        <a:off x="0" y="2409114"/>
        <a:ext cx="7070770" cy="456435"/>
      </dsp:txXfrm>
    </dsp:sp>
    <dsp:sp modelId="{B2C25FDC-478E-44C4-AE6D-DECD262B1B21}">
      <dsp:nvSpPr>
        <dsp:cNvPr id="0" name=""/>
        <dsp:cNvSpPr/>
      </dsp:nvSpPr>
      <dsp:spPr>
        <a:xfrm>
          <a:off x="0" y="2865549"/>
          <a:ext cx="7070770" cy="227447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t>Bu </a:t>
          </a:r>
          <a:r>
            <a:rPr lang="tr-TR" sz="1800" kern="1200" dirty="0" err="1" smtClean="0"/>
            <a:t>dvd</a:t>
          </a:r>
          <a:r>
            <a:rPr lang="tr-TR" sz="1800" kern="1200" dirty="0" smtClean="0"/>
            <a:t> içerisinde</a:t>
          </a:r>
        </a:p>
        <a:p>
          <a:pPr lvl="0" algn="l" defTabSz="800100">
            <a:lnSpc>
              <a:spcPct val="90000"/>
            </a:lnSpc>
            <a:spcBef>
              <a:spcPct val="0"/>
            </a:spcBef>
            <a:spcAft>
              <a:spcPct val="35000"/>
            </a:spcAft>
          </a:pPr>
          <a:r>
            <a:rPr lang="tr-TR" sz="1800" kern="1200" dirty="0" smtClean="0"/>
            <a:t>tez özeti, fotoğraflar, varsa tez içerisinde kullanılan kodlar, tezin </a:t>
          </a:r>
          <a:r>
            <a:rPr lang="tr-TR" sz="1800" kern="1200" dirty="0" err="1" smtClean="0"/>
            <a:t>word</a:t>
          </a:r>
          <a:r>
            <a:rPr lang="tr-TR" sz="1800" kern="1200" dirty="0" smtClean="0"/>
            <a:t> hali, tezin </a:t>
          </a:r>
          <a:r>
            <a:rPr lang="tr-TR" sz="1800" kern="1200" dirty="0" err="1" smtClean="0"/>
            <a:t>pdf</a:t>
          </a:r>
          <a:r>
            <a:rPr lang="tr-TR" sz="1800" kern="1200" dirty="0" smtClean="0"/>
            <a:t> hali, 3 dakikalık video, poster ve tezin sunusu yer alacaktır</a:t>
          </a:r>
          <a:endParaRPr lang="tr-TR" sz="1800" kern="1200" dirty="0"/>
        </a:p>
      </dsp:txBody>
      <dsp:txXfrm>
        <a:off x="0" y="2865549"/>
        <a:ext cx="7070770" cy="2274479"/>
      </dsp:txXfrm>
    </dsp:sp>
    <dsp:sp modelId="{5FA2ED5A-98BE-40CB-B773-61F4E375EFF9}">
      <dsp:nvSpPr>
        <dsp:cNvPr id="0" name=""/>
        <dsp:cNvSpPr/>
      </dsp:nvSpPr>
      <dsp:spPr>
        <a:xfrm>
          <a:off x="0" y="5140029"/>
          <a:ext cx="7070770" cy="4564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4497" tIns="22860" rIns="128016" bIns="22860" numCol="1" spcCol="1270" anchor="t" anchorCtr="0">
          <a:noAutofit/>
        </a:bodyPr>
        <a:lstStyle/>
        <a:p>
          <a:pPr marL="114300" lvl="1" indent="-114300" algn="l" defTabSz="622300">
            <a:lnSpc>
              <a:spcPct val="90000"/>
            </a:lnSpc>
            <a:spcBef>
              <a:spcPct val="0"/>
            </a:spcBef>
            <a:spcAft>
              <a:spcPct val="20000"/>
            </a:spcAft>
            <a:buChar char="••"/>
          </a:pPr>
          <a:endParaRPr lang="tr-TR" sz="1400" kern="1200" dirty="0"/>
        </a:p>
        <a:p>
          <a:pPr marL="114300" lvl="1" indent="-114300" algn="l" defTabSz="622300">
            <a:lnSpc>
              <a:spcPct val="90000"/>
            </a:lnSpc>
            <a:spcBef>
              <a:spcPct val="0"/>
            </a:spcBef>
            <a:spcAft>
              <a:spcPct val="20000"/>
            </a:spcAft>
            <a:buChar char="••"/>
          </a:pPr>
          <a:endParaRPr lang="tr-TR" sz="1400" kern="1200" dirty="0"/>
        </a:p>
      </dsp:txBody>
      <dsp:txXfrm>
        <a:off x="0" y="5140029"/>
        <a:ext cx="7070770" cy="4564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8" name="7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D9F75050-0E15-4C5B-92B0-66D068882F1F}" type="datetimeFigureOut">
              <a:rPr lang="tr-TR" smtClean="0"/>
              <a:pPr/>
              <a:t>18.10.2017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9F75050-0E15-4C5B-92B0-66D068882F1F}" type="datetimeFigureOut">
              <a:rPr lang="tr-TR" smtClean="0"/>
              <a:pPr/>
              <a:t>18.10.2017</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eknoloji.sdu.edu.tr/elektrikelektronik/tr/dokumanlar"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MEZUNİYET TEZİ AKIŞ ŞEMASI</a:t>
            </a:r>
            <a:endParaRPr lang="tr-TR" dirty="0"/>
          </a:p>
        </p:txBody>
      </p:sp>
      <p:sp>
        <p:nvSpPr>
          <p:cNvPr id="3" name="2 Alt Başlık"/>
          <p:cNvSpPr>
            <a:spLocks noGrp="1"/>
          </p:cNvSpPr>
          <p:nvPr>
            <p:ph type="subTitle" idx="1"/>
          </p:nvPr>
        </p:nvSpPr>
        <p:spPr/>
        <p:txBody>
          <a:bodyPr/>
          <a:lstStyle/>
          <a:p>
            <a:r>
              <a:rPr lang="tr-TR" dirty="0" smtClean="0"/>
              <a:t>3.SINIF VE 4. SINIF ÖĞRENCİLERİMİZİN DİKKATİNE</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
          <p:cNvGrpSpPr/>
          <p:nvPr/>
        </p:nvGrpSpPr>
        <p:grpSpPr>
          <a:xfrm>
            <a:off x="467544" y="548680"/>
            <a:ext cx="7927873" cy="5976664"/>
            <a:chOff x="0" y="2777056"/>
            <a:chExt cx="7070770" cy="2400840"/>
          </a:xfrm>
        </p:grpSpPr>
        <p:sp>
          <p:nvSpPr>
            <p:cNvPr id="5" name="4 Yuvarlatılmış Dikdörtgen"/>
            <p:cNvSpPr/>
            <p:nvPr/>
          </p:nvSpPr>
          <p:spPr>
            <a:xfrm>
              <a:off x="0" y="2777056"/>
              <a:ext cx="7070770" cy="2400840"/>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 name="Yuvarlatılmış Dikdörtgen 4"/>
            <p:cNvSpPr/>
            <p:nvPr/>
          </p:nvSpPr>
          <p:spPr>
            <a:xfrm>
              <a:off x="117199" y="2894255"/>
              <a:ext cx="6836372" cy="21664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endParaRPr lang="tr-TR" sz="1900" kern="1200" dirty="0"/>
            </a:p>
          </p:txBody>
        </p:sp>
      </p:grpSp>
      <p:sp>
        <p:nvSpPr>
          <p:cNvPr id="7" name="6 Dikdörtgen"/>
          <p:cNvSpPr/>
          <p:nvPr/>
        </p:nvSpPr>
        <p:spPr>
          <a:xfrm>
            <a:off x="899592" y="908720"/>
            <a:ext cx="7200800" cy="3416320"/>
          </a:xfrm>
          <a:prstGeom prst="rect">
            <a:avLst/>
          </a:prstGeom>
        </p:spPr>
        <p:txBody>
          <a:bodyPr wrap="square">
            <a:spAutoFit/>
          </a:bodyPr>
          <a:lstStyle/>
          <a:p>
            <a:pPr lvl="0"/>
            <a:r>
              <a:rPr lang="tr-TR" dirty="0" smtClean="0"/>
              <a:t>BÜTÜNLEME SINAVI DA AYNI FİNAL SINAVI GİBİ YAPILIR.</a:t>
            </a:r>
          </a:p>
          <a:p>
            <a:pPr lvl="0"/>
            <a:endParaRPr lang="tr-TR" dirty="0" smtClean="0"/>
          </a:p>
          <a:p>
            <a:pPr lvl="0"/>
            <a:r>
              <a:rPr lang="tr-TR" dirty="0" smtClean="0"/>
              <a:t>Bütünleme Sergisine gelirken internet sitemizdeki </a:t>
            </a:r>
            <a:r>
              <a:rPr lang="tr-TR" dirty="0" smtClean="0">
                <a:solidFill>
                  <a:schemeClr val="tx1">
                    <a:lumMod val="65000"/>
                    <a:lumOff val="35000"/>
                  </a:schemeClr>
                </a:solidFill>
                <a:hlinkClick r:id="rId2"/>
              </a:rPr>
              <a:t>http://teknoloji.</a:t>
            </a:r>
            <a:r>
              <a:rPr lang="tr-TR" dirty="0" err="1" smtClean="0">
                <a:solidFill>
                  <a:schemeClr val="tx1">
                    <a:lumMod val="65000"/>
                    <a:lumOff val="35000"/>
                  </a:schemeClr>
                </a:solidFill>
                <a:hlinkClick r:id="rId2"/>
              </a:rPr>
              <a:t>sdu</a:t>
            </a:r>
            <a:r>
              <a:rPr lang="tr-TR" dirty="0" smtClean="0">
                <a:solidFill>
                  <a:schemeClr val="tx1">
                    <a:lumMod val="65000"/>
                    <a:lumOff val="35000"/>
                  </a:schemeClr>
                </a:solidFill>
                <a:hlinkClick r:id="rId2"/>
              </a:rPr>
              <a:t>.edu.tr/</a:t>
            </a:r>
            <a:r>
              <a:rPr lang="tr-TR" dirty="0" err="1" smtClean="0">
                <a:solidFill>
                  <a:schemeClr val="tx1">
                    <a:lumMod val="65000"/>
                    <a:lumOff val="35000"/>
                  </a:schemeClr>
                </a:solidFill>
                <a:hlinkClick r:id="rId2"/>
              </a:rPr>
              <a:t>elektrikelektronik</a:t>
            </a:r>
            <a:r>
              <a:rPr lang="tr-TR" dirty="0" smtClean="0">
                <a:solidFill>
                  <a:schemeClr val="tx1">
                    <a:lumMod val="65000"/>
                    <a:lumOff val="35000"/>
                  </a:schemeClr>
                </a:solidFill>
                <a:hlinkClick r:id="rId2"/>
              </a:rPr>
              <a:t>/tr/dokumanlar</a:t>
            </a:r>
            <a:r>
              <a:rPr lang="tr-TR" dirty="0" smtClean="0">
                <a:solidFill>
                  <a:schemeClr val="tx1">
                    <a:lumMod val="65000"/>
                    <a:lumOff val="35000"/>
                  </a:schemeClr>
                </a:solidFill>
              </a:rPr>
              <a:t> </a:t>
            </a:r>
            <a:r>
              <a:rPr lang="tr-TR" dirty="0" smtClean="0"/>
              <a:t>bölümündeki yazım şablonunu uygun tez ve poster hazırlanacaktır. Poster çıktıları size tahsis alanda görülebilir bir yere asılacaktır.Öğrencilere ayrılan bu zaman aralıklarında projelerini anlatan en az 15 slaytlık bir sunu ile final sınavına alınır.Öğrenci sunuları  ve projeleri http://teknoloji.</a:t>
            </a:r>
            <a:r>
              <a:rPr lang="tr-TR" dirty="0" err="1" smtClean="0"/>
              <a:t>sdu</a:t>
            </a:r>
            <a:r>
              <a:rPr lang="tr-TR" dirty="0" smtClean="0"/>
              <a:t>.edu.tr/</a:t>
            </a:r>
            <a:r>
              <a:rPr lang="tr-TR" dirty="0" err="1" smtClean="0"/>
              <a:t>elektrikelektronik</a:t>
            </a:r>
            <a:r>
              <a:rPr lang="tr-TR" dirty="0" smtClean="0"/>
              <a:t>/tr/dokumanlar bölümünde  yer alan bitirme tezi değerlendirme kriterlerine göre notlandırma yapılır.</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1036615" y="866253"/>
          <a:ext cx="7070770" cy="5731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etin kutusu"/>
          <p:cNvSpPr txBox="1"/>
          <p:nvPr/>
        </p:nvSpPr>
        <p:spPr>
          <a:xfrm>
            <a:off x="2123728" y="188640"/>
            <a:ext cx="4464496" cy="646331"/>
          </a:xfrm>
          <a:prstGeom prst="rect">
            <a:avLst/>
          </a:prstGeom>
          <a:noFill/>
        </p:spPr>
        <p:txBody>
          <a:bodyPr wrap="square" rtlCol="0">
            <a:spAutoFit/>
          </a:bodyPr>
          <a:lstStyle/>
          <a:p>
            <a:pPr algn="ctr"/>
            <a:r>
              <a:rPr lang="tr-TR" b="1" dirty="0" smtClean="0">
                <a:latin typeface="Times New Roman" pitchFamily="18" charset="0"/>
                <a:cs typeface="Times New Roman" pitchFamily="18" charset="0"/>
              </a:rPr>
              <a:t>BİTİRME TEZİ BÜTÜNLEME </a:t>
            </a:r>
          </a:p>
          <a:p>
            <a:pPr algn="ctr"/>
            <a:r>
              <a:rPr lang="tr-TR" dirty="0" smtClean="0"/>
              <a:t>Bitirme Tezlerinin Teslimi</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1036615" y="563450"/>
          <a:ext cx="7070770" cy="5731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etin kutusu"/>
          <p:cNvSpPr txBox="1"/>
          <p:nvPr/>
        </p:nvSpPr>
        <p:spPr>
          <a:xfrm>
            <a:off x="2123728" y="188640"/>
            <a:ext cx="4464496" cy="369332"/>
          </a:xfrm>
          <a:prstGeom prst="rect">
            <a:avLst/>
          </a:prstGeom>
          <a:noFill/>
        </p:spPr>
        <p:txBody>
          <a:bodyPr wrap="square" rtlCol="0">
            <a:spAutoFit/>
          </a:bodyPr>
          <a:lstStyle/>
          <a:p>
            <a:pPr algn="ctr"/>
            <a:r>
              <a:rPr lang="tr-TR" b="1" dirty="0" smtClean="0">
                <a:latin typeface="Times New Roman" pitchFamily="18" charset="0"/>
                <a:cs typeface="Times New Roman" pitchFamily="18" charset="0"/>
              </a:rPr>
              <a:t>BİTİRME TEZİ HAZIRLIK AŞAMASI</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1036615" y="563450"/>
          <a:ext cx="7070770" cy="5731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etin kutusu"/>
          <p:cNvSpPr txBox="1"/>
          <p:nvPr/>
        </p:nvSpPr>
        <p:spPr>
          <a:xfrm>
            <a:off x="2123728" y="188640"/>
            <a:ext cx="4464496" cy="369332"/>
          </a:xfrm>
          <a:prstGeom prst="rect">
            <a:avLst/>
          </a:prstGeom>
          <a:noFill/>
        </p:spPr>
        <p:txBody>
          <a:bodyPr wrap="square" rtlCol="0">
            <a:spAutoFit/>
          </a:bodyPr>
          <a:lstStyle/>
          <a:p>
            <a:pPr algn="ctr"/>
            <a:r>
              <a:rPr lang="tr-TR" b="1" dirty="0" smtClean="0">
                <a:latin typeface="Times New Roman" pitchFamily="18" charset="0"/>
                <a:cs typeface="Times New Roman" pitchFamily="18" charset="0"/>
              </a:rPr>
              <a:t>BİTİRME TEZİ BAŞLANGIÇ</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1036614" y="563450"/>
          <a:ext cx="7423817" cy="58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etin kutusu"/>
          <p:cNvSpPr txBox="1"/>
          <p:nvPr/>
        </p:nvSpPr>
        <p:spPr>
          <a:xfrm>
            <a:off x="2123728" y="188640"/>
            <a:ext cx="4464496" cy="369332"/>
          </a:xfrm>
          <a:prstGeom prst="rect">
            <a:avLst/>
          </a:prstGeom>
          <a:noFill/>
        </p:spPr>
        <p:txBody>
          <a:bodyPr wrap="square" rtlCol="0">
            <a:spAutoFit/>
          </a:bodyPr>
          <a:lstStyle/>
          <a:p>
            <a:pPr algn="ctr"/>
            <a:r>
              <a:rPr lang="tr-TR" b="1" dirty="0" smtClean="0">
                <a:latin typeface="Times New Roman" pitchFamily="18" charset="0"/>
                <a:cs typeface="Times New Roman" pitchFamily="18" charset="0"/>
              </a:rPr>
              <a:t>GÜZ DÖNEMİ VİZE SINAVI</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1036614" y="563450"/>
          <a:ext cx="7423817" cy="58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etin kutusu"/>
          <p:cNvSpPr txBox="1"/>
          <p:nvPr/>
        </p:nvSpPr>
        <p:spPr>
          <a:xfrm>
            <a:off x="2123728" y="188640"/>
            <a:ext cx="4464496" cy="369332"/>
          </a:xfrm>
          <a:prstGeom prst="rect">
            <a:avLst/>
          </a:prstGeom>
          <a:noFill/>
        </p:spPr>
        <p:txBody>
          <a:bodyPr wrap="square" rtlCol="0">
            <a:spAutoFit/>
          </a:bodyPr>
          <a:lstStyle/>
          <a:p>
            <a:pPr algn="ctr"/>
            <a:r>
              <a:rPr lang="tr-TR" b="1" dirty="0" smtClean="0">
                <a:latin typeface="Times New Roman" pitchFamily="18" charset="0"/>
                <a:cs typeface="Times New Roman" pitchFamily="18" charset="0"/>
              </a:rPr>
              <a:t>GÜZ DÖNEMİ FİNAL SINAVI</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971600" y="620688"/>
          <a:ext cx="7423817" cy="58898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etin kutusu"/>
          <p:cNvSpPr txBox="1"/>
          <p:nvPr/>
        </p:nvSpPr>
        <p:spPr>
          <a:xfrm>
            <a:off x="2123728" y="188640"/>
            <a:ext cx="4464496" cy="369332"/>
          </a:xfrm>
          <a:prstGeom prst="rect">
            <a:avLst/>
          </a:prstGeom>
          <a:noFill/>
        </p:spPr>
        <p:txBody>
          <a:bodyPr wrap="square" rtlCol="0">
            <a:spAutoFit/>
          </a:bodyPr>
          <a:lstStyle/>
          <a:p>
            <a:pPr algn="ctr"/>
            <a:r>
              <a:rPr lang="tr-TR" b="1" dirty="0" smtClean="0">
                <a:latin typeface="Times New Roman" pitchFamily="18" charset="0"/>
                <a:cs typeface="Times New Roman" pitchFamily="18" charset="0"/>
              </a:rPr>
              <a:t>BAHAR DÖNEMİ VİZE SINAVI</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1036615" y="563450"/>
          <a:ext cx="7070770" cy="5731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etin kutusu"/>
          <p:cNvSpPr txBox="1"/>
          <p:nvPr/>
        </p:nvSpPr>
        <p:spPr>
          <a:xfrm>
            <a:off x="2123728" y="0"/>
            <a:ext cx="4464496" cy="646331"/>
          </a:xfrm>
          <a:prstGeom prst="rect">
            <a:avLst/>
          </a:prstGeom>
          <a:noFill/>
        </p:spPr>
        <p:txBody>
          <a:bodyPr wrap="square" rtlCol="0">
            <a:spAutoFit/>
          </a:bodyPr>
          <a:lstStyle/>
          <a:p>
            <a:pPr algn="ctr"/>
            <a:r>
              <a:rPr lang="tr-TR" b="1" dirty="0" smtClean="0">
                <a:latin typeface="Times New Roman" pitchFamily="18" charset="0"/>
                <a:cs typeface="Times New Roman" pitchFamily="18" charset="0"/>
              </a:rPr>
              <a:t>BAHAR DÖNEMİ FİNAL SINAVI</a:t>
            </a:r>
          </a:p>
          <a:p>
            <a:pPr algn="ctr"/>
            <a:r>
              <a:rPr lang="tr-TR" dirty="0" smtClean="0"/>
              <a:t>Bitirme Tezlerinin Teslimi</a:t>
            </a:r>
            <a:endParaRPr lang="tr-TR" b="1" dirty="0">
              <a:latin typeface="Times New Roman" pitchFamily="18" charset="0"/>
              <a:cs typeface="Times New Roman" pitchFamily="18" charset="0"/>
            </a:endParaRPr>
          </a:p>
        </p:txBody>
      </p:sp>
      <p:sp>
        <p:nvSpPr>
          <p:cNvPr id="4" name="3 Dikdörtgen"/>
          <p:cNvSpPr/>
          <p:nvPr/>
        </p:nvSpPr>
        <p:spPr>
          <a:xfrm>
            <a:off x="1115616" y="4293096"/>
            <a:ext cx="5955476" cy="923330"/>
          </a:xfrm>
          <a:prstGeom prst="rect">
            <a:avLst/>
          </a:prstGeom>
        </p:spPr>
        <p:txBody>
          <a:bodyPr wrap="none">
            <a:spAutoFit/>
          </a:bodyPr>
          <a:lstStyle/>
          <a:p>
            <a:pPr lvl="0"/>
            <a:r>
              <a:rPr lang="tr-TR" b="1" dirty="0" smtClean="0"/>
              <a:t>Bitirme Tezi Yazım </a:t>
            </a:r>
            <a:r>
              <a:rPr lang="tr-TR" b="1" dirty="0" smtClean="0"/>
              <a:t>Şablonu </a:t>
            </a:r>
          </a:p>
          <a:p>
            <a:pPr lvl="0"/>
            <a:r>
              <a:rPr lang="tr-TR" dirty="0" smtClean="0">
                <a:solidFill>
                  <a:srgbClr val="FF0000"/>
                </a:solidFill>
              </a:rPr>
              <a:t>http</a:t>
            </a:r>
            <a:r>
              <a:rPr lang="tr-TR" dirty="0" smtClean="0">
                <a:solidFill>
                  <a:srgbClr val="FF0000"/>
                </a:solidFill>
              </a:rPr>
              <a:t>://teknoloji.</a:t>
            </a:r>
            <a:r>
              <a:rPr lang="tr-TR" dirty="0" err="1" smtClean="0">
                <a:solidFill>
                  <a:srgbClr val="FF0000"/>
                </a:solidFill>
              </a:rPr>
              <a:t>sdu</a:t>
            </a:r>
            <a:r>
              <a:rPr lang="tr-TR" dirty="0" smtClean="0">
                <a:solidFill>
                  <a:srgbClr val="FF0000"/>
                </a:solidFill>
              </a:rPr>
              <a:t>.edu.tr/</a:t>
            </a:r>
            <a:r>
              <a:rPr lang="tr-TR" dirty="0" err="1" smtClean="0">
                <a:solidFill>
                  <a:srgbClr val="FF0000"/>
                </a:solidFill>
              </a:rPr>
              <a:t>elektrikelektronik</a:t>
            </a:r>
            <a:r>
              <a:rPr lang="tr-TR" dirty="0" smtClean="0">
                <a:solidFill>
                  <a:srgbClr val="FF0000"/>
                </a:solidFill>
              </a:rPr>
              <a:t>/tr/dokumanlar</a:t>
            </a:r>
            <a:endParaRPr lang="tr-TR" b="1" dirty="0" smtClean="0"/>
          </a:p>
          <a:p>
            <a:r>
              <a:rPr lang="tr-TR" b="1" dirty="0" smtClean="0"/>
              <a:t> </a:t>
            </a:r>
            <a:endParaRPr lang="tr-T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899592" y="1268760"/>
          <a:ext cx="7070770" cy="295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Dikdörtgen"/>
          <p:cNvSpPr/>
          <p:nvPr/>
        </p:nvSpPr>
        <p:spPr>
          <a:xfrm>
            <a:off x="2195736" y="404664"/>
            <a:ext cx="4572000" cy="646331"/>
          </a:xfrm>
          <a:prstGeom prst="rect">
            <a:avLst/>
          </a:prstGeom>
        </p:spPr>
        <p:txBody>
          <a:bodyPr>
            <a:spAutoFit/>
          </a:bodyPr>
          <a:lstStyle/>
          <a:p>
            <a:pPr algn="ctr"/>
            <a:r>
              <a:rPr lang="tr-TR" b="1" dirty="0" smtClean="0">
                <a:latin typeface="Times New Roman" pitchFamily="18" charset="0"/>
                <a:cs typeface="Times New Roman" pitchFamily="18" charset="0"/>
              </a:rPr>
              <a:t>BAHAR DÖNEMİ FİNAL SINAVI</a:t>
            </a:r>
          </a:p>
          <a:p>
            <a:pPr algn="ctr"/>
            <a:r>
              <a:rPr lang="tr-TR" dirty="0" smtClean="0"/>
              <a:t>Bitirme Tezi sergisi ve sunumu</a:t>
            </a:r>
            <a:endParaRPr lang="tr-TR" b="1" dirty="0">
              <a:latin typeface="Times New Roman" pitchFamily="18" charset="0"/>
              <a:cs typeface="Times New Roman" pitchFamily="18" charset="0"/>
            </a:endParaRPr>
          </a:p>
        </p:txBody>
      </p:sp>
      <p:sp>
        <p:nvSpPr>
          <p:cNvPr id="4" name="3 Dikdörtgen"/>
          <p:cNvSpPr/>
          <p:nvPr/>
        </p:nvSpPr>
        <p:spPr>
          <a:xfrm>
            <a:off x="971600" y="5013176"/>
            <a:ext cx="6019597" cy="923330"/>
          </a:xfrm>
          <a:prstGeom prst="rect">
            <a:avLst/>
          </a:prstGeom>
        </p:spPr>
        <p:txBody>
          <a:bodyPr wrap="none">
            <a:spAutoFit/>
          </a:bodyPr>
          <a:lstStyle/>
          <a:p>
            <a:r>
              <a:rPr lang="pl-PL" b="1" dirty="0" smtClean="0"/>
              <a:t>Örnek Proje </a:t>
            </a:r>
            <a:r>
              <a:rPr lang="pl-PL" b="1" dirty="0" smtClean="0"/>
              <a:t>Sunumu</a:t>
            </a:r>
            <a:endParaRPr lang="tr-TR" b="1" dirty="0" smtClean="0"/>
          </a:p>
          <a:p>
            <a:pPr lvl="0"/>
            <a:r>
              <a:rPr lang="tr-TR" dirty="0" smtClean="0"/>
              <a:t>http://teknoloji.</a:t>
            </a:r>
            <a:r>
              <a:rPr lang="tr-TR" dirty="0" err="1" smtClean="0"/>
              <a:t>sdu</a:t>
            </a:r>
            <a:r>
              <a:rPr lang="tr-TR" dirty="0" smtClean="0"/>
              <a:t>.edu.tr/</a:t>
            </a:r>
            <a:r>
              <a:rPr lang="tr-TR" dirty="0" err="1" smtClean="0"/>
              <a:t>elektrikelektronik</a:t>
            </a:r>
            <a:r>
              <a:rPr lang="tr-TR" dirty="0" smtClean="0"/>
              <a:t>/tr/dokumanlar </a:t>
            </a:r>
          </a:p>
          <a:p>
            <a:r>
              <a:rPr lang="pl-PL" b="1" dirty="0" smtClean="0"/>
              <a:t> </a:t>
            </a:r>
            <a:endParaRPr lang="pl-PL"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yagram"/>
          <p:cNvGraphicFramePr/>
          <p:nvPr/>
        </p:nvGraphicFramePr>
        <p:xfrm>
          <a:off x="1036615" y="563450"/>
          <a:ext cx="7070770" cy="57310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Metin kutusu"/>
          <p:cNvSpPr txBox="1"/>
          <p:nvPr/>
        </p:nvSpPr>
        <p:spPr>
          <a:xfrm>
            <a:off x="2123728" y="188640"/>
            <a:ext cx="4464496" cy="369332"/>
          </a:xfrm>
          <a:prstGeom prst="rect">
            <a:avLst/>
          </a:prstGeom>
          <a:noFill/>
        </p:spPr>
        <p:txBody>
          <a:bodyPr wrap="square" rtlCol="0">
            <a:spAutoFit/>
          </a:bodyPr>
          <a:lstStyle/>
          <a:p>
            <a:pPr algn="ctr"/>
            <a:r>
              <a:rPr lang="tr-TR" b="1" dirty="0" smtClean="0">
                <a:latin typeface="Times New Roman" pitchFamily="18" charset="0"/>
                <a:cs typeface="Times New Roman" pitchFamily="18" charset="0"/>
              </a:rPr>
              <a:t>BİTİRME TEZİ BÜTÜNLEME</a:t>
            </a:r>
            <a:endParaRPr lang="tr-T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160</TotalTime>
  <Words>1038</Words>
  <Application>Microsoft Office PowerPoint</Application>
  <PresentationFormat>Ekran Gösterisi (4:3)</PresentationFormat>
  <Paragraphs>62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Teknik</vt:lpstr>
      <vt:lpstr>MEZUNİYET TEZİ AKIŞ ŞEMASI</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BİTİRME TEZİ ŞEMASI</dc:title>
  <dc:creator>user</dc:creator>
  <cp:lastModifiedBy>user</cp:lastModifiedBy>
  <cp:revision>39</cp:revision>
  <dcterms:created xsi:type="dcterms:W3CDTF">2015-02-05T12:10:42Z</dcterms:created>
  <dcterms:modified xsi:type="dcterms:W3CDTF">2017-10-18T15:30:42Z</dcterms:modified>
</cp:coreProperties>
</file>