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72" r:id="rId3"/>
    <p:sldId id="273" r:id="rId4"/>
    <p:sldId id="263" r:id="rId5"/>
    <p:sldId id="264" r:id="rId6"/>
    <p:sldId id="265" r:id="rId7"/>
    <p:sldId id="274" r:id="rId8"/>
    <p:sldId id="266" r:id="rId9"/>
    <p:sldId id="267" r:id="rId10"/>
    <p:sldId id="268" r:id="rId11"/>
    <p:sldId id="269" r:id="rId12"/>
    <p:sldId id="27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1" autoAdjust="0"/>
    <p:restoredTop sz="94660"/>
  </p:normalViewPr>
  <p:slideViewPr>
    <p:cSldViewPr>
      <p:cViewPr varScale="1">
        <p:scale>
          <a:sx n="108" d="100"/>
          <a:sy n="108" d="100"/>
        </p:scale>
        <p:origin x="-184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0254-112A-4304-8889-80C2321AEC61}" type="datetimeFigureOut">
              <a:rPr lang="tr-TR" smtClean="0"/>
              <a:pPr/>
              <a:t>19.10.2017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01A76F-94FC-46D4-9B9D-0ACB639A2AFE}" type="slidenum">
              <a:rPr lang="tr-TR" smtClean="0"/>
              <a:pPr/>
              <a:t>‹#›</a:t>
            </a:fld>
            <a:endParaRPr lang="tr-TR"/>
          </a:p>
        </p:txBody>
      </p:sp>
    </p:spTree>
    <p:extLst>
      <p:ext uri="{BB962C8B-B14F-4D97-AF65-F5344CB8AC3E}">
        <p14:creationId xmlns="" xmlns:p14="http://schemas.microsoft.com/office/powerpoint/2010/main" val="132166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pPr/>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smtClean="0"/>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Title 8"/>
          <p:cNvSpPr>
            <a:spLocks noGrp="1"/>
          </p:cNvSpPr>
          <p:nvPr>
            <p:ph type="title"/>
          </p:nvPr>
        </p:nvSpPr>
        <p:spPr>
          <a:xfrm>
            <a:off x="914400" y="1544715"/>
            <a:ext cx="7315200" cy="1154097"/>
          </a:xfrm>
        </p:spPr>
        <p:txBody>
          <a:bodyPr/>
          <a:lstStyle/>
          <a:p>
            <a:r>
              <a:rPr lang="tr-TR" smtClean="0"/>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a:xfrm>
            <a:off x="914400" y="1544715"/>
            <a:ext cx="7315200" cy="1154097"/>
          </a:xfrm>
        </p:spPr>
        <p:txBody>
          <a:bodyPr/>
          <a:lstStyle/>
          <a:p>
            <a:r>
              <a:rPr lang="tr-TR" smtClean="0"/>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19.10.2017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23720DD-5B6D-40BF-8493-A6B52D484E6B}" type="datetimeFigureOut">
              <a:rPr lang="tr-TR" smtClean="0"/>
              <a:pPr/>
              <a:t>19.10.2017</a:t>
            </a:fld>
            <a:endParaRPr lang="tr-T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bideb.tubitak.gov.t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bideb.tubitak.gov.t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tubitak.gov.tr/tr/print/4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bideb.tubitak.gov.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bideb.tubitak.gov.tr/"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548680"/>
            <a:ext cx="7315200" cy="2595025"/>
          </a:xfrm>
        </p:spPr>
        <p:txBody>
          <a:bodyPr>
            <a:normAutofit fontScale="90000"/>
          </a:bodyPr>
          <a:lstStyle/>
          <a:p>
            <a:r>
              <a:rPr lang="tr-TR" dirty="0" smtClean="0"/>
              <a:t>TÜBİTAK BİLİMSEL DESTEKLEME PROGRAMLARI</a:t>
            </a:r>
            <a:br>
              <a:rPr lang="tr-TR" dirty="0" smtClean="0"/>
            </a:br>
            <a:endParaRPr lang="tr-TR" dirty="0"/>
          </a:p>
        </p:txBody>
      </p:sp>
      <p:sp>
        <p:nvSpPr>
          <p:cNvPr id="3" name="Alt Başlık 2"/>
          <p:cNvSpPr>
            <a:spLocks noGrp="1"/>
          </p:cNvSpPr>
          <p:nvPr>
            <p:ph type="subTitle" idx="1"/>
          </p:nvPr>
        </p:nvSpPr>
        <p:spPr>
          <a:xfrm>
            <a:off x="683568" y="2780928"/>
            <a:ext cx="7315200" cy="1144632"/>
          </a:xfrm>
        </p:spPr>
        <p:txBody>
          <a:bodyPr/>
          <a:lstStyle/>
          <a:p>
            <a:r>
              <a:rPr lang="tr-TR" dirty="0">
                <a:solidFill>
                  <a:srgbClr val="00B0F0"/>
                </a:solidFill>
                <a:hlinkClick r:id="rId2" action="ppaction://hlinksldjump"/>
              </a:rPr>
              <a:t>2209-A - Üniversite Öğrencileri Araştırma Projeleri Destekleme Programı</a:t>
            </a:r>
            <a:endParaRPr lang="tr-TR" dirty="0">
              <a:solidFill>
                <a:srgbClr val="00B0F0"/>
              </a:solidFill>
              <a:hlinkClick r:id="" action="ppaction://hlinkshowjump?jump=nextslide"/>
            </a:endParaRPr>
          </a:p>
          <a:p>
            <a:endParaRPr lang="tr-TR" dirty="0">
              <a:solidFill>
                <a:srgbClr val="00B0F0"/>
              </a:solidFill>
              <a:hlinkClick r:id="" action="ppaction://hlinkshowjump?jump=nextslide"/>
            </a:endParaRPr>
          </a:p>
        </p:txBody>
      </p:sp>
      <p:sp>
        <p:nvSpPr>
          <p:cNvPr id="5" name="Metin kutusu 4"/>
          <p:cNvSpPr txBox="1"/>
          <p:nvPr/>
        </p:nvSpPr>
        <p:spPr>
          <a:xfrm>
            <a:off x="683568" y="4077072"/>
            <a:ext cx="7344816" cy="769441"/>
          </a:xfrm>
          <a:prstGeom prst="rect">
            <a:avLst/>
          </a:prstGeom>
          <a:noFill/>
        </p:spPr>
        <p:txBody>
          <a:bodyPr wrap="square" rtlCol="0">
            <a:spAutoFit/>
          </a:bodyPr>
          <a:lstStyle/>
          <a:p>
            <a:r>
              <a:rPr lang="tr-TR" sz="2200" dirty="0">
                <a:solidFill>
                  <a:srgbClr val="00B0F0"/>
                </a:solidFill>
                <a:hlinkClick r:id="rId3" action="ppaction://hlinksldjump"/>
              </a:rPr>
              <a:t>2209-B - Sanayiye Yönelik Lisans Bitirme Tezi Destekleme </a:t>
            </a:r>
            <a:r>
              <a:rPr lang="tr-TR" sz="2200" dirty="0" smtClean="0">
                <a:solidFill>
                  <a:srgbClr val="00B0F0"/>
                </a:solidFill>
                <a:hlinkClick r:id="rId3" action="ppaction://hlinksldjump"/>
              </a:rPr>
              <a:t>Programı</a:t>
            </a:r>
            <a:endParaRPr lang="tr-TR" sz="2200" dirty="0">
              <a:solidFill>
                <a:srgbClr val="00B0F0"/>
              </a:solidFill>
            </a:endParaRPr>
          </a:p>
        </p:txBody>
      </p:sp>
    </p:spTree>
    <p:extLst>
      <p:ext uri="{BB962C8B-B14F-4D97-AF65-F5344CB8AC3E}">
        <p14:creationId xmlns="" xmlns:p14="http://schemas.microsoft.com/office/powerpoint/2010/main" val="47404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124744"/>
            <a:ext cx="7315200" cy="1154097"/>
          </a:xfrm>
        </p:spPr>
        <p:txBody>
          <a:bodyPr>
            <a:normAutofit/>
          </a:bodyPr>
          <a:lstStyle/>
          <a:p>
            <a:pPr algn="ctr"/>
            <a:r>
              <a:rPr lang="tr-TR" sz="2800" b="1" dirty="0"/>
              <a:t>Önemli Hususlar</a:t>
            </a:r>
            <a:br>
              <a:rPr lang="tr-TR" sz="2800" b="1" dirty="0"/>
            </a:br>
            <a:endParaRPr lang="tr-TR" sz="2800" b="1" dirty="0"/>
          </a:p>
        </p:txBody>
      </p:sp>
      <p:sp>
        <p:nvSpPr>
          <p:cNvPr id="3" name="İçerik Yer Tutucusu 2"/>
          <p:cNvSpPr>
            <a:spLocks noGrp="1"/>
          </p:cNvSpPr>
          <p:nvPr>
            <p:ph idx="1"/>
          </p:nvPr>
        </p:nvSpPr>
        <p:spPr>
          <a:xfrm>
            <a:off x="971600" y="2204864"/>
            <a:ext cx="7315200" cy="3539527"/>
          </a:xfrm>
        </p:spPr>
        <p:txBody>
          <a:bodyPr>
            <a:normAutofit/>
          </a:bodyPr>
          <a:lstStyle/>
          <a:p>
            <a:r>
              <a:rPr lang="tr-TR" sz="1800" dirty="0">
                <a:solidFill>
                  <a:srgbClr val="00B0F0"/>
                </a:solidFill>
              </a:rPr>
              <a:t>Başvurular internet üzerinden </a:t>
            </a:r>
            <a:r>
              <a:rPr lang="tr-TR" sz="1800" u="sng" dirty="0">
                <a:solidFill>
                  <a:srgbClr val="00B0F0"/>
                </a:solidFill>
                <a:hlinkClick r:id="rId2"/>
              </a:rPr>
              <a:t>http://e-bideb.tubitak.gov.tr</a:t>
            </a:r>
            <a:r>
              <a:rPr lang="tr-TR" sz="1800" dirty="0">
                <a:solidFill>
                  <a:srgbClr val="00B0F0"/>
                </a:solidFill>
              </a:rPr>
              <a:t> adresine yapıldıktan sonra, sadece onaylı başvuru formu TÜBİTAK </a:t>
            </a:r>
            <a:r>
              <a:rPr lang="tr-TR" sz="1800" dirty="0" err="1">
                <a:solidFill>
                  <a:srgbClr val="00B0F0"/>
                </a:solidFill>
              </a:rPr>
              <a:t>BİDEB’e</a:t>
            </a:r>
            <a:r>
              <a:rPr lang="tr-TR" sz="1800" dirty="0">
                <a:solidFill>
                  <a:srgbClr val="00B0F0"/>
                </a:solidFill>
              </a:rPr>
              <a:t> imzalı ve paraflı olarak gönderilecektir. Diğer tüm belgelerin sisteme çevrimiçi olarak yüklenmesi yeterlidir. Onaylı başvuru formunun son başvuru tarihi mesai bitiminden itibaren 5 iş günü içinde kargo yoluyla veya elden </a:t>
            </a:r>
            <a:r>
              <a:rPr lang="tr-TR" sz="1800" dirty="0" err="1">
                <a:solidFill>
                  <a:srgbClr val="00B0F0"/>
                </a:solidFill>
              </a:rPr>
              <a:t>BİDEB’e</a:t>
            </a:r>
            <a:r>
              <a:rPr lang="tr-TR" sz="1800" dirty="0">
                <a:solidFill>
                  <a:srgbClr val="00B0F0"/>
                </a:solidFill>
              </a:rPr>
              <a:t> teslim edilmiş olması gerekmektedir. </a:t>
            </a:r>
            <a:endParaRPr lang="tr-TR" sz="1800" dirty="0" smtClean="0">
              <a:solidFill>
                <a:srgbClr val="00B0F0"/>
              </a:solidFill>
            </a:endParaRPr>
          </a:p>
          <a:p>
            <a:r>
              <a:rPr lang="tr-TR" sz="1800" dirty="0" smtClean="0">
                <a:solidFill>
                  <a:srgbClr val="00B0F0"/>
                </a:solidFill>
              </a:rPr>
              <a:t>Belirtilen </a:t>
            </a:r>
            <a:r>
              <a:rPr lang="tr-TR" sz="1800" dirty="0">
                <a:solidFill>
                  <a:srgbClr val="00B0F0"/>
                </a:solidFill>
              </a:rPr>
              <a:t>teslim tarihinden sonra teslim edilen, eksik veya yanlış bilgi/belge ile yapılan başvurular ve başvuru sisteminde çevrimiçi başvuru yapıldıktan sonra onayı kaldırılmış başvurular işleme konulmayacaktır</a:t>
            </a:r>
            <a:r>
              <a:rPr lang="tr-TR" sz="1800" b="1" dirty="0">
                <a:solidFill>
                  <a:srgbClr val="00B0F0"/>
                </a:solidFill>
              </a:rPr>
              <a:t>.</a:t>
            </a:r>
            <a:endParaRPr lang="tr-TR" sz="1800" dirty="0">
              <a:solidFill>
                <a:srgbClr val="00B0F0"/>
              </a:solidFill>
            </a:endParaRPr>
          </a:p>
        </p:txBody>
      </p:sp>
    </p:spTree>
    <p:extLst>
      <p:ext uri="{BB962C8B-B14F-4D97-AF65-F5344CB8AC3E}">
        <p14:creationId xmlns="" xmlns:p14="http://schemas.microsoft.com/office/powerpoint/2010/main" val="1052514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124744"/>
            <a:ext cx="7315200" cy="1178593"/>
          </a:xfrm>
        </p:spPr>
        <p:txBody>
          <a:bodyPr>
            <a:normAutofit/>
          </a:bodyPr>
          <a:lstStyle/>
          <a:p>
            <a:pPr algn="ctr"/>
            <a:r>
              <a:rPr lang="tr-TR" sz="2800" b="1" dirty="0"/>
              <a:t>Destek Miktarı ve Ödeme Koşulları</a:t>
            </a:r>
            <a:br>
              <a:rPr lang="tr-TR" sz="2800" b="1" dirty="0"/>
            </a:br>
            <a:endParaRPr lang="tr-TR" sz="2800" dirty="0"/>
          </a:p>
        </p:txBody>
      </p:sp>
      <p:sp>
        <p:nvSpPr>
          <p:cNvPr id="3" name="Alt Başlık 2"/>
          <p:cNvSpPr>
            <a:spLocks noGrp="1"/>
          </p:cNvSpPr>
          <p:nvPr>
            <p:ph type="subTitle" idx="1"/>
          </p:nvPr>
        </p:nvSpPr>
        <p:spPr>
          <a:xfrm>
            <a:off x="914400" y="1916832"/>
            <a:ext cx="7315200" cy="4394330"/>
          </a:xfrm>
        </p:spPr>
        <p:txBody>
          <a:bodyPr>
            <a:normAutofit lnSpcReduction="10000"/>
          </a:bodyPr>
          <a:lstStyle/>
          <a:p>
            <a:pPr marL="285750" indent="-285750" fontAlgn="base">
              <a:buFont typeface="Arial" panose="020B0604020202020204" pitchFamily="34" charset="0"/>
              <a:buChar char="•"/>
            </a:pPr>
            <a:r>
              <a:rPr lang="tr-TR" sz="1800" dirty="0" smtClean="0">
                <a:solidFill>
                  <a:srgbClr val="00B0F0"/>
                </a:solidFill>
              </a:rPr>
              <a:t>2017 </a:t>
            </a:r>
            <a:r>
              <a:rPr lang="tr-TR" sz="1800" dirty="0">
                <a:solidFill>
                  <a:srgbClr val="00B0F0"/>
                </a:solidFill>
              </a:rPr>
              <a:t>yılı için öngörülen destek miktarı:</a:t>
            </a:r>
          </a:p>
          <a:p>
            <a:pPr fontAlgn="base"/>
            <a:r>
              <a:rPr lang="tr-TR" sz="1800" dirty="0" smtClean="0">
                <a:solidFill>
                  <a:srgbClr val="00B0F0"/>
                </a:solidFill>
              </a:rPr>
              <a:t>	Proje </a:t>
            </a:r>
            <a:r>
              <a:rPr lang="tr-TR" sz="1800" dirty="0">
                <a:solidFill>
                  <a:srgbClr val="00B0F0"/>
                </a:solidFill>
              </a:rPr>
              <a:t>başına en çok </a:t>
            </a:r>
            <a:r>
              <a:rPr lang="tr-TR" sz="1800" b="1" u="sng" dirty="0">
                <a:solidFill>
                  <a:srgbClr val="00B0F0"/>
                </a:solidFill>
              </a:rPr>
              <a:t>4.000 TL</a:t>
            </a:r>
            <a:r>
              <a:rPr lang="tr-TR" sz="1800" dirty="0">
                <a:solidFill>
                  <a:srgbClr val="00B0F0"/>
                </a:solidFill>
              </a:rPr>
              <a:t>’dir.</a:t>
            </a:r>
          </a:p>
          <a:p>
            <a:pPr fontAlgn="base"/>
            <a:r>
              <a:rPr lang="tr-TR" sz="1800" dirty="0" smtClean="0">
                <a:solidFill>
                  <a:srgbClr val="00B0F0"/>
                </a:solidFill>
              </a:rPr>
              <a:t>	Akademik </a:t>
            </a:r>
            <a:r>
              <a:rPr lang="tr-TR" sz="1800" dirty="0">
                <a:solidFill>
                  <a:srgbClr val="00B0F0"/>
                </a:solidFill>
              </a:rPr>
              <a:t>ve sanayi danışmanları için proje başına 1.000 </a:t>
            </a:r>
            <a:r>
              <a:rPr lang="tr-TR" sz="1800" dirty="0" smtClean="0">
                <a:solidFill>
                  <a:srgbClr val="00B0F0"/>
                </a:solidFill>
              </a:rPr>
              <a:t>	TL’dir</a:t>
            </a:r>
            <a:r>
              <a:rPr lang="tr-TR" sz="1800" dirty="0">
                <a:solidFill>
                  <a:srgbClr val="00B0F0"/>
                </a:solidFill>
              </a:rPr>
              <a:t>. Bir danışman en çok 2 proje için danışman desteği </a:t>
            </a:r>
            <a:r>
              <a:rPr lang="tr-TR" sz="1800" dirty="0" smtClean="0">
                <a:solidFill>
                  <a:srgbClr val="00B0F0"/>
                </a:solidFill>
              </a:rPr>
              <a:t>	alabilir</a:t>
            </a:r>
            <a:r>
              <a:rPr lang="tr-TR" sz="1800" dirty="0">
                <a:solidFill>
                  <a:srgbClr val="00B0F0"/>
                </a:solidFill>
              </a:rPr>
              <a:t>.</a:t>
            </a:r>
          </a:p>
          <a:p>
            <a:pPr marL="285750" indent="-285750" fontAlgn="base">
              <a:buFont typeface="Arial" panose="020B0604020202020204" pitchFamily="34" charset="0"/>
              <a:buChar char="•"/>
            </a:pPr>
            <a:r>
              <a:rPr lang="tr-TR" sz="1800" dirty="0">
                <a:solidFill>
                  <a:srgbClr val="00B0F0"/>
                </a:solidFill>
              </a:rPr>
              <a:t>Desteğin ödenebilmesi için Taahhütnamenin doldurulup internet üzerinden </a:t>
            </a:r>
            <a:r>
              <a:rPr lang="tr-TR" sz="1800" u="sng" dirty="0">
                <a:solidFill>
                  <a:srgbClr val="00B0F0"/>
                </a:solidFill>
                <a:hlinkClick r:id="rId2"/>
              </a:rPr>
              <a:t>http://e-bideb.tubitak.gov.tr</a:t>
            </a:r>
            <a:r>
              <a:rPr lang="tr-TR" sz="1800" dirty="0">
                <a:solidFill>
                  <a:srgbClr val="00B0F0"/>
                </a:solidFill>
              </a:rPr>
              <a:t> adresine taratılıp yüklenmesi ve aynı zamanda TÜBİTAK BİDEB adresine gönderilmesi gerekmektedir.</a:t>
            </a:r>
          </a:p>
          <a:p>
            <a:pPr marL="285750" indent="-285750" fontAlgn="base">
              <a:buFont typeface="Arial" panose="020B0604020202020204" pitchFamily="34" charset="0"/>
              <a:buChar char="•"/>
            </a:pPr>
            <a:r>
              <a:rPr lang="tr-TR" sz="1800" dirty="0">
                <a:solidFill>
                  <a:srgbClr val="00B0F0"/>
                </a:solidFill>
              </a:rPr>
              <a:t>Başvuru formunda verilecek IBAN numarası mutlaka proje yürütücüsü öğrenciye ait olmalıdır. Gerek öğrencilere ve gerekse danışman öğretim üyelerine harcırah ya da yevmiye adı altında hiçbir şekilde ödeme yapılamaz.</a:t>
            </a:r>
          </a:p>
          <a:p>
            <a:pPr marL="285750" indent="-285750" fontAlgn="base">
              <a:buFont typeface="Arial" panose="020B0604020202020204" pitchFamily="34" charset="0"/>
              <a:buChar char="•"/>
            </a:pPr>
            <a:r>
              <a:rPr lang="tr-TR" sz="1800" dirty="0">
                <a:solidFill>
                  <a:srgbClr val="00B0F0"/>
                </a:solidFill>
              </a:rPr>
              <a:t>Bitirme tezi projesine danışmanlık yapan akademik ve sanayi/sektör danışmanı ödemeleri proje sonuç raporun sisteme yüklenmesinden sonra yapılır.</a:t>
            </a:r>
          </a:p>
        </p:txBody>
      </p:sp>
    </p:spTree>
    <p:extLst>
      <p:ext uri="{BB962C8B-B14F-4D97-AF65-F5344CB8AC3E}">
        <p14:creationId xmlns="" xmlns:p14="http://schemas.microsoft.com/office/powerpoint/2010/main" val="3661902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24744"/>
            <a:ext cx="7315200" cy="506025"/>
          </a:xfrm>
        </p:spPr>
        <p:txBody>
          <a:bodyPr>
            <a:noAutofit/>
          </a:bodyPr>
          <a:lstStyle/>
          <a:p>
            <a:pPr algn="ctr"/>
            <a:r>
              <a:rPr lang="tr-TR" sz="2800" b="1" dirty="0"/>
              <a:t>Kimler </a:t>
            </a:r>
            <a:r>
              <a:rPr lang="tr-TR" sz="2800" b="1" dirty="0" smtClean="0"/>
              <a:t>Başvurabilir</a:t>
            </a:r>
            <a:endParaRPr lang="tr-TR" sz="2800" b="1" dirty="0"/>
          </a:p>
        </p:txBody>
      </p:sp>
      <p:sp>
        <p:nvSpPr>
          <p:cNvPr id="3" name="İçerik Yer Tutucusu 2"/>
          <p:cNvSpPr>
            <a:spLocks noGrp="1"/>
          </p:cNvSpPr>
          <p:nvPr>
            <p:ph idx="1"/>
          </p:nvPr>
        </p:nvSpPr>
        <p:spPr>
          <a:xfrm>
            <a:off x="683568" y="1700808"/>
            <a:ext cx="7704856" cy="5040560"/>
          </a:xfrm>
        </p:spPr>
        <p:txBody>
          <a:bodyPr>
            <a:normAutofit/>
          </a:bodyPr>
          <a:lstStyle/>
          <a:p>
            <a:pPr fontAlgn="base"/>
            <a:r>
              <a:rPr lang="tr-TR" sz="1800" b="1" dirty="0">
                <a:solidFill>
                  <a:srgbClr val="00B0F0"/>
                </a:solidFill>
              </a:rPr>
              <a:t>Mühendislik ve Teknoloji Bilimleri, Doğa Bilimleri, Sosyal ve Beşeri Bilimler, Tıbbi Bilimler ve Tarımsal Bilimler</a:t>
            </a:r>
            <a:r>
              <a:rPr lang="tr-TR" sz="1800" dirty="0">
                <a:solidFill>
                  <a:srgbClr val="00B0F0"/>
                </a:solidFill>
              </a:rPr>
              <a:t> alanlarıyla ilgili bölümlerinden birinde öğrenim gören ve bitirme tezi/projesi hazırlayan lisans öğrencileri başvuru yapabilirler</a:t>
            </a:r>
            <a:r>
              <a:rPr lang="tr-TR" sz="1800" dirty="0" smtClean="0">
                <a:solidFill>
                  <a:srgbClr val="00B0F0"/>
                </a:solidFill>
              </a:rPr>
              <a:t>.</a:t>
            </a:r>
          </a:p>
          <a:p>
            <a:pPr marL="320040" lvl="1" indent="0" fontAlgn="base">
              <a:buNone/>
            </a:pPr>
            <a:endParaRPr lang="tr-TR" dirty="0">
              <a:solidFill>
                <a:srgbClr val="00B0F0"/>
              </a:solidFill>
            </a:endParaRPr>
          </a:p>
          <a:p>
            <a:pPr marL="320040" lvl="1" indent="0" fontAlgn="base">
              <a:buNone/>
            </a:pPr>
            <a:r>
              <a:rPr lang="tr-TR" sz="2000" b="1" dirty="0" smtClean="0">
                <a:solidFill>
                  <a:schemeClr val="tx2"/>
                </a:solidFill>
              </a:rPr>
              <a:t>BAŞVURU KOŞULLARI</a:t>
            </a:r>
          </a:p>
          <a:p>
            <a:pPr fontAlgn="base">
              <a:buFont typeface="Arial" panose="020B0604020202020204" pitchFamily="34" charset="0"/>
              <a:buChar char="•"/>
            </a:pPr>
            <a:r>
              <a:rPr lang="tr-TR" sz="1800" dirty="0" smtClean="0">
                <a:solidFill>
                  <a:srgbClr val="00B0F0"/>
                </a:solidFill>
              </a:rPr>
              <a:t>T.C</a:t>
            </a:r>
            <a:r>
              <a:rPr lang="tr-TR" sz="1800" dirty="0">
                <a:solidFill>
                  <a:srgbClr val="00B0F0"/>
                </a:solidFill>
              </a:rPr>
              <a:t>. vatandaşı olmak</a:t>
            </a:r>
          </a:p>
          <a:p>
            <a:pPr fontAlgn="base">
              <a:buFont typeface="Arial" panose="020B0604020202020204" pitchFamily="34" charset="0"/>
              <a:buChar char="•"/>
            </a:pPr>
            <a:r>
              <a:rPr lang="tr-TR" sz="1800" dirty="0">
                <a:solidFill>
                  <a:srgbClr val="00B0F0"/>
                </a:solidFill>
              </a:rPr>
              <a:t>Üniversitede lisans eğitimine kayıtlı öğrenci olmak</a:t>
            </a:r>
          </a:p>
          <a:p>
            <a:pPr fontAlgn="base">
              <a:buFont typeface="Arial" panose="020B0604020202020204" pitchFamily="34" charset="0"/>
              <a:buChar char="•"/>
            </a:pPr>
            <a:r>
              <a:rPr lang="tr-TR" sz="1800" dirty="0">
                <a:solidFill>
                  <a:srgbClr val="00B0F0"/>
                </a:solidFill>
              </a:rPr>
              <a:t>Akademik ve sanayi/sektör danışmanın rehberliğinde proje yapıyor olmak</a:t>
            </a:r>
          </a:p>
          <a:p>
            <a:pPr fontAlgn="base">
              <a:buFont typeface="Arial" panose="020B0604020202020204" pitchFamily="34" charset="0"/>
              <a:buChar char="•"/>
            </a:pPr>
            <a:r>
              <a:rPr lang="tr-TR" sz="1800" dirty="0">
                <a:solidFill>
                  <a:srgbClr val="00B0F0"/>
                </a:solidFill>
              </a:rPr>
              <a:t>Aynı anda birden fazla başvuru yapmamış olmak</a:t>
            </a:r>
          </a:p>
          <a:p>
            <a:pPr fontAlgn="base">
              <a:buFont typeface="Arial" panose="020B0604020202020204" pitchFamily="34" charset="0"/>
              <a:buChar char="•"/>
            </a:pPr>
            <a:r>
              <a:rPr lang="tr-TR" sz="1800" dirty="0">
                <a:solidFill>
                  <a:srgbClr val="00B0F0"/>
                </a:solidFill>
              </a:rPr>
              <a:t>Daha önceki proje başvurusu desteklenmemiş olmak</a:t>
            </a:r>
            <a:r>
              <a:rPr lang="tr-TR" sz="1800" dirty="0" smtClean="0">
                <a:solidFill>
                  <a:srgbClr val="00B0F0"/>
                </a:solidFill>
              </a:rPr>
              <a:t>.</a:t>
            </a:r>
          </a:p>
          <a:p>
            <a:pPr marL="45720" indent="0">
              <a:buNone/>
            </a:pPr>
            <a:r>
              <a:rPr lang="tr-TR" b="1" dirty="0" smtClean="0">
                <a:solidFill>
                  <a:schemeClr val="tx2"/>
                </a:solidFill>
              </a:rPr>
              <a:t>BAŞVURU TARİHLERİ</a:t>
            </a:r>
          </a:p>
          <a:p>
            <a:pPr marL="45720" indent="0">
              <a:buNone/>
            </a:pPr>
            <a:r>
              <a:rPr lang="tr-TR" sz="1800" dirty="0">
                <a:solidFill>
                  <a:srgbClr val="00B0F0"/>
                </a:solidFill>
              </a:rPr>
              <a:t>Yılda on iki dönem başvuru alınan programa yapılacak başvuruların </a:t>
            </a:r>
            <a:r>
              <a:rPr lang="tr-TR" sz="1800" b="1" dirty="0">
                <a:solidFill>
                  <a:srgbClr val="00B0F0"/>
                </a:solidFill>
              </a:rPr>
              <a:t>her ayın son iş günü mesai bitimine</a:t>
            </a:r>
            <a:r>
              <a:rPr lang="tr-TR" sz="1800" dirty="0">
                <a:solidFill>
                  <a:srgbClr val="00B0F0"/>
                </a:solidFill>
              </a:rPr>
              <a:t> kadar yapılması gerekmektedir.</a:t>
            </a:r>
            <a:endParaRPr lang="tr-TR" sz="1800" b="1" dirty="0">
              <a:solidFill>
                <a:srgbClr val="00B0F0"/>
              </a:solidFill>
            </a:endParaRPr>
          </a:p>
        </p:txBody>
      </p:sp>
      <p:sp>
        <p:nvSpPr>
          <p:cNvPr id="4" name="Rectangle 1"/>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268203" tIns="0" rIns="0" bIns="179331"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900" b="0" i="0" u="sng" strike="noStrike" cap="none" normalizeH="0" baseline="0" smtClean="0">
                <a:ln>
                  <a:noFill/>
                </a:ln>
                <a:solidFill>
                  <a:srgbClr val="0062A0"/>
                </a:solidFill>
                <a:effectLst/>
                <a:latin typeface="inherit"/>
                <a:cs typeface="Arial" pitchFamily="34" charset="0"/>
                <a:hlinkClick r:id="rId2" tooltip="Display a printer-friendly version of this page."/>
              </a:rPr>
              <a:t>  </a:t>
            </a:r>
            <a:endParaRPr kumimoji="0" lang="tr-TR" altLang="tr-TR"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sng" strike="noStrike" cap="none" normalizeH="0" baseline="0" smtClean="0">
                <a:ln>
                  <a:noFill/>
                </a:ln>
                <a:solidFill>
                  <a:srgbClr val="333333"/>
                </a:solidFill>
                <a:effectLst/>
                <a:latin typeface="inherit"/>
                <a:cs typeface="Arial" pitchFamily="34" charset="0"/>
              </a:rPr>
              <a:t>Mühendislik ve Teknoloji Bilimleri, Doğa Bilimleri, Sosyal ve Beşeri Bilimler, Tıbbi Bilimler ve Tarımsal Bilimler</a:t>
            </a:r>
            <a:r>
              <a:rPr kumimoji="0" lang="tr-TR" altLang="tr-TR" sz="900" b="0" i="0" u="sng" strike="noStrike" cap="none" normalizeH="0" baseline="0" smtClean="0">
                <a:ln>
                  <a:noFill/>
                </a:ln>
                <a:solidFill>
                  <a:srgbClr val="333333"/>
                </a:solidFill>
                <a:effectLst/>
                <a:latin typeface="Verdana" pitchFamily="34" charset="0"/>
                <a:cs typeface="Arial" pitchFamily="34" charset="0"/>
              </a:rPr>
              <a:t> alanlarıyla ilgili bölümlerinden birinde öğrenim gören ve bitirme tezi/projesi hazırlayan lisans öğrencileri başvuru yapabilirler.</a:t>
            </a:r>
            <a:endParaRPr kumimoji="0" lang="tr-TR" altLang="tr-TR" sz="900" b="0" i="0" u="sng"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900" b="1" i="0" u="sng" strike="noStrike" cap="none" normalizeH="0" baseline="0" smtClean="0">
                <a:ln>
                  <a:noFill/>
                </a:ln>
                <a:solidFill>
                  <a:srgbClr val="333333"/>
                </a:solidFill>
                <a:effectLst/>
                <a:latin typeface="inherit"/>
                <a:cs typeface="Arial" pitchFamily="34" charset="0"/>
              </a:rPr>
              <a:t>BAŞVURU KOŞULLARI</a:t>
            </a:r>
            <a:endParaRPr kumimoji="0" lang="tr-TR" altLang="tr-TR" sz="900" b="0" i="0" u="sng"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900" b="0" i="0" u="sng" strike="noStrike" cap="none" normalizeH="0" baseline="0" smtClean="0">
                <a:ln>
                  <a:noFill/>
                </a:ln>
                <a:solidFill>
                  <a:srgbClr val="333333"/>
                </a:solidFill>
                <a:effectLst/>
                <a:latin typeface="inherit"/>
                <a:cs typeface="Arial" pitchFamily="34" charset="0"/>
              </a:rPr>
              <a:t>T.C. vatandaşı olmak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900" b="0" i="0" u="sng" strike="noStrike" cap="none" normalizeH="0" baseline="0" smtClean="0">
                <a:ln>
                  <a:noFill/>
                </a:ln>
                <a:solidFill>
                  <a:srgbClr val="333333"/>
                </a:solidFill>
                <a:effectLst/>
                <a:latin typeface="inherit"/>
                <a:cs typeface="Arial" pitchFamily="34" charset="0"/>
              </a:rPr>
              <a:t>Üniversitede lisans eğitimine kayıtlı öğrenci olmak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900" b="0" i="0" u="sng" strike="noStrike" cap="none" normalizeH="0" baseline="0" smtClean="0">
                <a:ln>
                  <a:noFill/>
                </a:ln>
                <a:solidFill>
                  <a:srgbClr val="333333"/>
                </a:solidFill>
                <a:effectLst/>
                <a:latin typeface="inherit"/>
                <a:cs typeface="Arial" pitchFamily="34" charset="0"/>
              </a:rPr>
              <a:t>Akademik ve sanayi/sektör danışmanın rehberliğinde proje yapıyor olmak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900" b="0" i="0" u="sng" strike="noStrike" cap="none" normalizeH="0" baseline="0" smtClean="0">
                <a:ln>
                  <a:noFill/>
                </a:ln>
                <a:solidFill>
                  <a:srgbClr val="333333"/>
                </a:solidFill>
                <a:effectLst/>
                <a:latin typeface="inherit"/>
                <a:cs typeface="Arial" pitchFamily="34" charset="0"/>
              </a:rPr>
              <a:t>Aynı anda birden fazla başvuru yapmamış olmak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altLang="tr-TR" sz="900" b="0" i="0" u="sng" strike="noStrike" cap="none" normalizeH="0" baseline="0" smtClean="0">
                <a:ln>
                  <a:noFill/>
                </a:ln>
                <a:solidFill>
                  <a:srgbClr val="333333"/>
                </a:solidFill>
                <a:effectLst/>
                <a:latin typeface="inherit"/>
                <a:cs typeface="Arial" pitchFamily="34" charset="0"/>
              </a:rPr>
              <a:t>Daha önceki proje başvurusu desteklenmemiş olmak.</a:t>
            </a:r>
            <a:endParaRPr kumimoji="0" lang="tr-TR" altLang="tr-TR" sz="900" b="0" i="0" u="sng" strike="noStrike" cap="none" normalizeH="0" baseline="0" smtClean="0">
              <a:ln>
                <a:noFill/>
              </a:ln>
              <a:solidFill>
                <a:srgbClr val="333333"/>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900" b="0" i="0" u="sng" strike="noStrike" cap="none" normalizeH="0" baseline="0" smtClean="0">
              <a:ln>
                <a:noFill/>
              </a:ln>
              <a:solidFill>
                <a:srgbClr val="0062A0"/>
              </a:solidFill>
              <a:effectLst/>
              <a:latin typeface="inherit"/>
              <a:cs typeface="Arial" pitchFamily="34" charset="0"/>
            </a:endParaRPr>
          </a:p>
        </p:txBody>
      </p:sp>
      <p:pic>
        <p:nvPicPr>
          <p:cNvPr id="3074" name="Picture 2" descr="Yazıcı-dostu sürüm">
            <a:hlinkClick r:id="rId2" tooltip="Display a printer-friendly version of this page."/>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0038" y="-614363"/>
            <a:ext cx="152400" cy="152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9757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124744"/>
            <a:ext cx="7315200" cy="853988"/>
          </a:xfrm>
        </p:spPr>
        <p:txBody>
          <a:bodyPr>
            <a:noAutofit/>
          </a:bodyPr>
          <a:lstStyle/>
          <a:p>
            <a:r>
              <a:rPr lang="tr-TR" sz="2200" dirty="0" smtClean="0"/>
              <a:t>ARAŞTIRMA PROJELERİ DESTEKLEME PROGRAMI  </a:t>
            </a:r>
            <a:br>
              <a:rPr lang="tr-TR" sz="2200" dirty="0" smtClean="0"/>
            </a:br>
            <a:r>
              <a:rPr lang="tr-TR" sz="2200" dirty="0" smtClean="0"/>
              <a:t>2209 </a:t>
            </a:r>
            <a:r>
              <a:rPr lang="tr-TR" sz="2400" dirty="0" smtClean="0"/>
              <a:t>AMAÇ </a:t>
            </a:r>
            <a:r>
              <a:rPr lang="tr-TR" sz="2400" dirty="0"/>
              <a:t>VE </a:t>
            </a:r>
            <a:r>
              <a:rPr lang="tr-TR" sz="2400" dirty="0" smtClean="0"/>
              <a:t>KAPSAMI</a:t>
            </a:r>
            <a:r>
              <a:rPr lang="tr-TR" sz="2200" dirty="0" smtClean="0"/>
              <a:t> </a:t>
            </a:r>
            <a:endParaRPr lang="tr-TR" sz="2200" dirty="0"/>
          </a:p>
        </p:txBody>
      </p:sp>
      <p:sp>
        <p:nvSpPr>
          <p:cNvPr id="3" name="İçerik Yer Tutucusu 2"/>
          <p:cNvSpPr>
            <a:spLocks noGrp="1"/>
          </p:cNvSpPr>
          <p:nvPr>
            <p:ph idx="1"/>
          </p:nvPr>
        </p:nvSpPr>
        <p:spPr>
          <a:xfrm>
            <a:off x="899592" y="2204864"/>
            <a:ext cx="7315200" cy="3539527"/>
          </a:xfrm>
        </p:spPr>
        <p:txBody>
          <a:bodyPr>
            <a:normAutofit/>
          </a:bodyPr>
          <a:lstStyle/>
          <a:p>
            <a:pPr marL="45720" indent="0">
              <a:buNone/>
            </a:pPr>
            <a:r>
              <a:rPr lang="tr-TR" sz="1600" dirty="0">
                <a:solidFill>
                  <a:srgbClr val="00B0F0"/>
                </a:solidFill>
              </a:rPr>
              <a:t>Üniversite öğrencileri Yurt İçi/Yurt Dışı Araştırma Projeleri Destekleme Programının amacı</a:t>
            </a:r>
            <a:r>
              <a:rPr lang="tr-TR" sz="1600" dirty="0" smtClean="0">
                <a:solidFill>
                  <a:srgbClr val="00B0F0"/>
                </a:solidFill>
              </a:rPr>
              <a:t>:</a:t>
            </a:r>
          </a:p>
          <a:p>
            <a:pPr marL="45720" indent="0">
              <a:buNone/>
            </a:pPr>
            <a:r>
              <a:rPr lang="tr-TR" sz="1600" dirty="0">
                <a:solidFill>
                  <a:srgbClr val="00B0F0"/>
                </a:solidFill>
              </a:rPr>
              <a:t>Üniversitelerin Doğa bilimleri, Mühendislik ve Teknoloji, Tıbbi Bilimler, Tarımsal Bilimler, Sosyal Bilimler ve Beşeri Bilimler alanlarında öğrenim görmekte olan lisans öğrencilerini</a:t>
            </a:r>
            <a:r>
              <a:rPr lang="tr-TR" sz="1600" dirty="0" smtClean="0">
                <a:solidFill>
                  <a:srgbClr val="00B0F0"/>
                </a:solidFill>
              </a:rPr>
              <a:t>;</a:t>
            </a:r>
          </a:p>
          <a:p>
            <a:r>
              <a:rPr lang="tr-TR" sz="1600" dirty="0" smtClean="0">
                <a:solidFill>
                  <a:srgbClr val="00B0F0"/>
                </a:solidFill>
              </a:rPr>
              <a:t>Projeler </a:t>
            </a:r>
            <a:r>
              <a:rPr lang="tr-TR" sz="1600" dirty="0">
                <a:solidFill>
                  <a:srgbClr val="00B0F0"/>
                </a:solidFill>
              </a:rPr>
              <a:t>yoluyla araştırma yapmaya teşvik etmek</a:t>
            </a:r>
            <a:r>
              <a:rPr lang="tr-TR" sz="1600" dirty="0" smtClean="0">
                <a:solidFill>
                  <a:srgbClr val="00B0F0"/>
                </a:solidFill>
              </a:rPr>
              <a:t>,</a:t>
            </a:r>
          </a:p>
          <a:p>
            <a:r>
              <a:rPr lang="tr-TR" sz="1600" dirty="0" smtClean="0">
                <a:solidFill>
                  <a:srgbClr val="00B0F0"/>
                </a:solidFill>
              </a:rPr>
              <a:t>Yurt </a:t>
            </a:r>
            <a:r>
              <a:rPr lang="tr-TR" sz="1600" dirty="0">
                <a:solidFill>
                  <a:srgbClr val="00B0F0"/>
                </a:solidFill>
              </a:rPr>
              <a:t>içinde kurum/kişilerce düzenlenmesi planlanan lisans seviyesindeki proje yarışmalarına destek sağlamak, </a:t>
            </a:r>
            <a:endParaRPr lang="tr-TR" sz="1600" dirty="0" smtClean="0">
              <a:solidFill>
                <a:srgbClr val="00B0F0"/>
              </a:solidFill>
            </a:endParaRPr>
          </a:p>
          <a:p>
            <a:r>
              <a:rPr lang="tr-TR" sz="1600" dirty="0" smtClean="0">
                <a:solidFill>
                  <a:srgbClr val="00B0F0"/>
                </a:solidFill>
              </a:rPr>
              <a:t>Uluslararası </a:t>
            </a:r>
            <a:r>
              <a:rPr lang="tr-TR" sz="1600" dirty="0">
                <a:solidFill>
                  <a:srgbClr val="00B0F0"/>
                </a:solidFill>
              </a:rPr>
              <a:t>proje yarışmalarına katılması uygun görülen projelere katılım için giderlere kısmi destek vermek.,</a:t>
            </a:r>
          </a:p>
        </p:txBody>
      </p:sp>
    </p:spTree>
    <p:extLst>
      <p:ext uri="{BB962C8B-B14F-4D97-AF65-F5344CB8AC3E}">
        <p14:creationId xmlns="" xmlns:p14="http://schemas.microsoft.com/office/powerpoint/2010/main" val="983055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96752"/>
            <a:ext cx="7315200" cy="3600400"/>
          </a:xfrm>
        </p:spPr>
        <p:txBody>
          <a:bodyPr>
            <a:normAutofit/>
          </a:bodyPr>
          <a:lstStyle/>
          <a:p>
            <a:pPr algn="ctr"/>
            <a:r>
              <a:rPr lang="tr-TR" sz="9600" dirty="0" smtClean="0"/>
              <a:t>2209-A</a:t>
            </a:r>
            <a:br>
              <a:rPr lang="tr-TR" sz="9600" dirty="0" smtClean="0"/>
            </a:br>
            <a:r>
              <a:rPr lang="tr-TR" sz="3100" dirty="0"/>
              <a:t>Üniversite Öğrencileri Araştırma Projeleri Destekleme Programı</a:t>
            </a:r>
            <a:br>
              <a:rPr lang="tr-TR" sz="3100" dirty="0"/>
            </a:br>
            <a:endParaRPr lang="tr-TR" sz="3100" dirty="0"/>
          </a:p>
        </p:txBody>
      </p:sp>
    </p:spTree>
    <p:extLst>
      <p:ext uri="{BB962C8B-B14F-4D97-AF65-F5344CB8AC3E}">
        <p14:creationId xmlns="" xmlns:p14="http://schemas.microsoft.com/office/powerpoint/2010/main" val="332520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124744"/>
            <a:ext cx="7315200" cy="637964"/>
          </a:xfrm>
        </p:spPr>
        <p:txBody>
          <a:bodyPr>
            <a:noAutofit/>
          </a:bodyPr>
          <a:lstStyle/>
          <a:p>
            <a:pPr algn="ctr"/>
            <a:r>
              <a:rPr lang="tr-TR" sz="2800" b="1" dirty="0" smtClean="0"/>
              <a:t>Destek Kapsamı</a:t>
            </a:r>
            <a:endParaRPr lang="tr-TR" sz="2800" b="1" dirty="0"/>
          </a:p>
        </p:txBody>
      </p:sp>
      <p:sp>
        <p:nvSpPr>
          <p:cNvPr id="3" name="İçerik Yer Tutucusu 2"/>
          <p:cNvSpPr>
            <a:spLocks noGrp="1"/>
          </p:cNvSpPr>
          <p:nvPr>
            <p:ph idx="1"/>
          </p:nvPr>
        </p:nvSpPr>
        <p:spPr>
          <a:xfrm>
            <a:off x="467544" y="2132856"/>
            <a:ext cx="8208912" cy="4392529"/>
          </a:xfrm>
        </p:spPr>
        <p:txBody>
          <a:bodyPr>
            <a:normAutofit/>
          </a:bodyPr>
          <a:lstStyle/>
          <a:p>
            <a:pPr fontAlgn="base"/>
            <a:r>
              <a:rPr lang="tr-TR" sz="1800" dirty="0">
                <a:solidFill>
                  <a:srgbClr val="00B0F0"/>
                </a:solidFill>
              </a:rPr>
              <a:t>Üniversitelerin </a:t>
            </a:r>
            <a:r>
              <a:rPr lang="tr-TR" sz="1800" b="1" dirty="0">
                <a:solidFill>
                  <a:srgbClr val="00B0F0"/>
                </a:solidFill>
              </a:rPr>
              <a:t>Doğa bilimleri, Mühendislik ve Teknoloji, Tıbbi Bilimler, Tarımsal Bilimler, Sosyal Bilimler ve Beşeri Bilimler</a:t>
            </a:r>
            <a:r>
              <a:rPr lang="tr-TR" sz="1800" dirty="0">
                <a:solidFill>
                  <a:srgbClr val="00B0F0"/>
                </a:solidFill>
              </a:rPr>
              <a:t> alanlarında kayıtlı lisans öğrencisi/öğrencilerinin hazırladıkları araştırma projelerinin desteklenmesi için </a:t>
            </a:r>
            <a:r>
              <a:rPr lang="tr-TR" sz="1800" dirty="0" smtClean="0">
                <a:solidFill>
                  <a:srgbClr val="00B0F0"/>
                </a:solidFill>
              </a:rPr>
              <a:t> başvurabilirler</a:t>
            </a:r>
            <a:r>
              <a:rPr lang="tr-TR" sz="1800" dirty="0">
                <a:solidFill>
                  <a:srgbClr val="00B0F0"/>
                </a:solidFill>
              </a:rPr>
              <a:t>.</a:t>
            </a:r>
          </a:p>
          <a:p>
            <a:pPr fontAlgn="base"/>
            <a:r>
              <a:rPr lang="tr-TR" sz="1800" dirty="0">
                <a:solidFill>
                  <a:srgbClr val="00B0F0"/>
                </a:solidFill>
              </a:rPr>
              <a:t>Öğrencilerden biri “Proje Yürütücüsü” olarak Kuruma karşı sorumludur.</a:t>
            </a:r>
          </a:p>
          <a:p>
            <a:pPr fontAlgn="base"/>
            <a:r>
              <a:rPr lang="tr-TR" sz="1800" dirty="0">
                <a:solidFill>
                  <a:srgbClr val="00B0F0"/>
                </a:solidFill>
              </a:rPr>
              <a:t>Aynı proje için birden fazla başvuru yapılamaz. Daha önce desteklenen bir proje için tekrar başvuru yapılamaz.</a:t>
            </a:r>
          </a:p>
          <a:p>
            <a:pPr fontAlgn="base"/>
            <a:r>
              <a:rPr lang="tr-TR" sz="1800" dirty="0">
                <a:solidFill>
                  <a:srgbClr val="00B0F0"/>
                </a:solidFill>
              </a:rPr>
              <a:t>Araştırma projesinin desteklenmesine karar verilen öğrencilerin, projeyle ilgili çalışmalarını</a:t>
            </a:r>
            <a:r>
              <a:rPr lang="tr-TR" sz="1800" dirty="0" smtClean="0">
                <a:solidFill>
                  <a:srgbClr val="00B0F0"/>
                </a:solidFill>
              </a:rPr>
              <a:t>, </a:t>
            </a:r>
            <a:r>
              <a:rPr lang="tr-TR" sz="1800" u="sng" dirty="0" smtClean="0">
                <a:solidFill>
                  <a:srgbClr val="00B0F0"/>
                </a:solidFill>
              </a:rPr>
              <a:t>en </a:t>
            </a:r>
            <a:r>
              <a:rPr lang="tr-TR" sz="1800" u="sng" dirty="0">
                <a:solidFill>
                  <a:srgbClr val="00B0F0"/>
                </a:solidFill>
              </a:rPr>
              <a:t>geç lisans öğrenimlerini bitirmeden ve en geç bir yıl içinde</a:t>
            </a:r>
            <a:r>
              <a:rPr lang="tr-TR" sz="1800" b="1" dirty="0">
                <a:solidFill>
                  <a:srgbClr val="00B0F0"/>
                </a:solidFill>
              </a:rPr>
              <a:t> </a:t>
            </a:r>
            <a:r>
              <a:rPr lang="tr-TR" sz="1800" dirty="0">
                <a:solidFill>
                  <a:srgbClr val="00B0F0"/>
                </a:solidFill>
              </a:rPr>
              <a:t>tamamlayacak şekilde planlayıp çalışmayı bitirmeleri ve destek süresinin bitiminden önce sonuç raporunu ebideb.tubitak.gov.tr adresine yüklemeleri gerekmektedir. </a:t>
            </a:r>
          </a:p>
          <a:p>
            <a:endParaRPr lang="tr-TR" sz="1800" dirty="0">
              <a:solidFill>
                <a:srgbClr val="00B0F0"/>
              </a:solidFill>
            </a:endParaRPr>
          </a:p>
        </p:txBody>
      </p:sp>
    </p:spTree>
    <p:extLst>
      <p:ext uri="{BB962C8B-B14F-4D97-AF65-F5344CB8AC3E}">
        <p14:creationId xmlns="" xmlns:p14="http://schemas.microsoft.com/office/powerpoint/2010/main" val="1800819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052736"/>
            <a:ext cx="7315200" cy="925996"/>
          </a:xfrm>
        </p:spPr>
        <p:txBody>
          <a:bodyPr>
            <a:normAutofit fontScale="90000"/>
          </a:bodyPr>
          <a:lstStyle/>
          <a:p>
            <a:pPr algn="ctr"/>
            <a:r>
              <a:rPr lang="tr-TR" sz="2800" b="1" dirty="0"/>
              <a:t>Önemli Hususlar</a:t>
            </a:r>
            <a:br>
              <a:rPr lang="tr-TR" sz="2800" b="1" dirty="0"/>
            </a:br>
            <a:endParaRPr lang="tr-TR" sz="2800" b="1" dirty="0"/>
          </a:p>
        </p:txBody>
      </p:sp>
      <p:sp>
        <p:nvSpPr>
          <p:cNvPr id="3" name="İçerik Yer Tutucusu 2"/>
          <p:cNvSpPr>
            <a:spLocks noGrp="1"/>
          </p:cNvSpPr>
          <p:nvPr>
            <p:ph idx="1"/>
          </p:nvPr>
        </p:nvSpPr>
        <p:spPr>
          <a:xfrm>
            <a:off x="899592" y="1988840"/>
            <a:ext cx="7315200" cy="3539527"/>
          </a:xfrm>
        </p:spPr>
        <p:txBody>
          <a:bodyPr>
            <a:normAutofit/>
          </a:bodyPr>
          <a:lstStyle/>
          <a:p>
            <a:r>
              <a:rPr lang="tr-TR" sz="1800" dirty="0">
                <a:solidFill>
                  <a:srgbClr val="00B0F0"/>
                </a:solidFill>
              </a:rPr>
              <a:t>Başvurular internet üzerinden </a:t>
            </a:r>
            <a:r>
              <a:rPr lang="tr-TR" sz="1800" u="sng" dirty="0">
                <a:solidFill>
                  <a:srgbClr val="00B0F0"/>
                </a:solidFill>
                <a:hlinkClick r:id="rId2"/>
              </a:rPr>
              <a:t>http://e-bideb.tubitak.gov.tr</a:t>
            </a:r>
            <a:r>
              <a:rPr lang="tr-TR" sz="1800" dirty="0">
                <a:solidFill>
                  <a:srgbClr val="00B0F0"/>
                </a:solidFill>
              </a:rPr>
              <a:t> adresine yapıldıktan sonra, sadece onaylı başvuru formu TÜBİTAK </a:t>
            </a:r>
            <a:r>
              <a:rPr lang="tr-TR" sz="1800" dirty="0" err="1">
                <a:solidFill>
                  <a:srgbClr val="00B0F0"/>
                </a:solidFill>
              </a:rPr>
              <a:t>BİDEB’e</a:t>
            </a:r>
            <a:r>
              <a:rPr lang="tr-TR" sz="1800" dirty="0">
                <a:solidFill>
                  <a:srgbClr val="00B0F0"/>
                </a:solidFill>
              </a:rPr>
              <a:t> imzalı ve paraflı olarak gönderilecektir</a:t>
            </a:r>
            <a:r>
              <a:rPr lang="tr-TR" sz="1800" dirty="0" smtClean="0">
                <a:solidFill>
                  <a:srgbClr val="00B0F0"/>
                </a:solidFill>
              </a:rPr>
              <a:t>.</a:t>
            </a:r>
          </a:p>
          <a:p>
            <a:r>
              <a:rPr lang="tr-TR" sz="1800" dirty="0" smtClean="0">
                <a:solidFill>
                  <a:srgbClr val="00B0F0"/>
                </a:solidFill>
              </a:rPr>
              <a:t> </a:t>
            </a:r>
            <a:r>
              <a:rPr lang="tr-TR" sz="1800" dirty="0">
                <a:solidFill>
                  <a:srgbClr val="00B0F0"/>
                </a:solidFill>
              </a:rPr>
              <a:t>Diğer tüm belgelerin sisteme çevrimiçi olarak yüklenmesi yeterlidir. Onaylı başvuru formunun son başvuru tarihi mesai bitiminden itibaren </a:t>
            </a:r>
            <a:r>
              <a:rPr lang="tr-TR" sz="1800" u="sng" dirty="0">
                <a:solidFill>
                  <a:srgbClr val="00B0F0"/>
                </a:solidFill>
              </a:rPr>
              <a:t>5 iş günü </a:t>
            </a:r>
            <a:r>
              <a:rPr lang="tr-TR" sz="1800" dirty="0">
                <a:solidFill>
                  <a:srgbClr val="00B0F0"/>
                </a:solidFill>
              </a:rPr>
              <a:t>içinde kargo yoluyla veya elden </a:t>
            </a:r>
            <a:r>
              <a:rPr lang="tr-TR" sz="1800" dirty="0" err="1">
                <a:solidFill>
                  <a:srgbClr val="00B0F0"/>
                </a:solidFill>
              </a:rPr>
              <a:t>BİDEB’e</a:t>
            </a:r>
            <a:r>
              <a:rPr lang="tr-TR" sz="1800" dirty="0">
                <a:solidFill>
                  <a:srgbClr val="00B0F0"/>
                </a:solidFill>
              </a:rPr>
              <a:t> teslim edilmiş olması gerekmektedir. </a:t>
            </a:r>
            <a:endParaRPr lang="tr-TR" sz="1800" dirty="0" smtClean="0">
              <a:solidFill>
                <a:srgbClr val="00B0F0"/>
              </a:solidFill>
            </a:endParaRPr>
          </a:p>
          <a:p>
            <a:r>
              <a:rPr lang="tr-TR" sz="1800" dirty="0" smtClean="0">
                <a:solidFill>
                  <a:srgbClr val="00B0F0"/>
                </a:solidFill>
              </a:rPr>
              <a:t>Belirtilen </a:t>
            </a:r>
            <a:r>
              <a:rPr lang="tr-TR" sz="1800" dirty="0">
                <a:solidFill>
                  <a:srgbClr val="00B0F0"/>
                </a:solidFill>
              </a:rPr>
              <a:t>teslim tarihinden sonra teslim edilen, eksik veya yanlış bilgi/belge ile yapılan başvurular ve başvuru sisteminde çevrimiçi başvuru yapıldıktan sonra onayı kaldırılmış başvurular işleme konulmayacaktır</a:t>
            </a:r>
            <a:r>
              <a:rPr lang="tr-TR" sz="1800" b="1" dirty="0">
                <a:solidFill>
                  <a:srgbClr val="00B0F0"/>
                </a:solidFill>
              </a:rPr>
              <a:t>.</a:t>
            </a:r>
            <a:endParaRPr lang="tr-TR" sz="1800" dirty="0">
              <a:solidFill>
                <a:srgbClr val="00B0F0"/>
              </a:solidFill>
            </a:endParaRPr>
          </a:p>
        </p:txBody>
      </p:sp>
    </p:spTree>
    <p:extLst>
      <p:ext uri="{BB962C8B-B14F-4D97-AF65-F5344CB8AC3E}">
        <p14:creationId xmlns="" xmlns:p14="http://schemas.microsoft.com/office/powerpoint/2010/main" val="2042392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1124744"/>
            <a:ext cx="7315200" cy="1106585"/>
          </a:xfrm>
        </p:spPr>
        <p:txBody>
          <a:bodyPr>
            <a:normAutofit/>
          </a:bodyPr>
          <a:lstStyle/>
          <a:p>
            <a:pPr algn="ctr"/>
            <a:r>
              <a:rPr lang="tr-TR" sz="2800" b="1" dirty="0"/>
              <a:t>Destek Miktarı ve Ödeme Koşulları</a:t>
            </a:r>
            <a:br>
              <a:rPr lang="tr-TR" sz="2800" b="1" dirty="0"/>
            </a:br>
            <a:endParaRPr lang="tr-TR" sz="2800" b="1" dirty="0"/>
          </a:p>
        </p:txBody>
      </p:sp>
      <p:sp>
        <p:nvSpPr>
          <p:cNvPr id="3" name="Alt Başlık 2"/>
          <p:cNvSpPr>
            <a:spLocks noGrp="1"/>
          </p:cNvSpPr>
          <p:nvPr>
            <p:ph type="subTitle" idx="1"/>
          </p:nvPr>
        </p:nvSpPr>
        <p:spPr>
          <a:xfrm>
            <a:off x="914400" y="2060848"/>
            <a:ext cx="7315200" cy="4250314"/>
          </a:xfrm>
        </p:spPr>
        <p:txBody>
          <a:bodyPr>
            <a:normAutofit/>
          </a:bodyPr>
          <a:lstStyle/>
          <a:p>
            <a:pPr fontAlgn="base"/>
            <a:r>
              <a:rPr lang="tr-TR" sz="1800" dirty="0">
                <a:solidFill>
                  <a:srgbClr val="00B0F0"/>
                </a:solidFill>
              </a:rPr>
              <a:t>2016 yılı için öngörülen destek miktarı:</a:t>
            </a:r>
          </a:p>
          <a:p>
            <a:pPr fontAlgn="base"/>
            <a:r>
              <a:rPr lang="tr-TR" sz="1800" dirty="0">
                <a:solidFill>
                  <a:srgbClr val="00B0F0"/>
                </a:solidFill>
              </a:rPr>
              <a:t>Proje başına en çok </a:t>
            </a:r>
            <a:r>
              <a:rPr lang="tr-TR" sz="1800" b="1" u="sng" dirty="0">
                <a:solidFill>
                  <a:srgbClr val="00B0F0"/>
                </a:solidFill>
              </a:rPr>
              <a:t>2.500 </a:t>
            </a:r>
            <a:r>
              <a:rPr lang="tr-TR" sz="1800" b="1" u="sng" dirty="0" smtClean="0">
                <a:solidFill>
                  <a:srgbClr val="00B0F0"/>
                </a:solidFill>
              </a:rPr>
              <a:t>TL</a:t>
            </a:r>
            <a:r>
              <a:rPr lang="tr-TR" sz="1800" dirty="0" smtClean="0">
                <a:solidFill>
                  <a:srgbClr val="00B0F0"/>
                </a:solidFill>
              </a:rPr>
              <a:t> idi.</a:t>
            </a:r>
            <a:endParaRPr lang="tr-TR" sz="1800" dirty="0">
              <a:solidFill>
                <a:srgbClr val="00B0F0"/>
              </a:solidFill>
            </a:endParaRPr>
          </a:p>
          <a:p>
            <a:pPr marL="285750" indent="-285750" fontAlgn="base">
              <a:buFont typeface="Arial" panose="020B0604020202020204" pitchFamily="34" charset="0"/>
              <a:buChar char="•"/>
            </a:pPr>
            <a:r>
              <a:rPr lang="tr-TR" sz="1800" dirty="0">
                <a:solidFill>
                  <a:srgbClr val="00B0F0"/>
                </a:solidFill>
              </a:rPr>
              <a:t>Desteğin ödenebilmesi için Taahhütnamenin doldurulup internet üzerinden </a:t>
            </a:r>
            <a:r>
              <a:rPr lang="tr-TR" sz="1800" u="sng" dirty="0">
                <a:solidFill>
                  <a:srgbClr val="00B0F0"/>
                </a:solidFill>
                <a:hlinkClick r:id="rId2"/>
              </a:rPr>
              <a:t>http://e-bideb.tubitak.gov.tr</a:t>
            </a:r>
            <a:r>
              <a:rPr lang="tr-TR" sz="1800" dirty="0">
                <a:solidFill>
                  <a:srgbClr val="00B0F0"/>
                </a:solidFill>
              </a:rPr>
              <a:t> adresine taratılıp yüklenmesi ve aynı zamanda TÜBİTAK BİDEB adresine gönderilmesi gerekmektedir.</a:t>
            </a:r>
          </a:p>
          <a:p>
            <a:pPr marL="285750" indent="-285750" fontAlgn="base">
              <a:buFont typeface="Arial" panose="020B0604020202020204" pitchFamily="34" charset="0"/>
              <a:buChar char="•"/>
            </a:pPr>
            <a:r>
              <a:rPr lang="tr-TR" sz="1800" dirty="0">
                <a:solidFill>
                  <a:srgbClr val="00B0F0"/>
                </a:solidFill>
              </a:rPr>
              <a:t>Başvuru formunda verilecek IBAN numarası mutlaka proje yürütücüsü öğrenciye ait olmalıdır. Gerek öğrencilere ve gerekse danışman öğretim üyelerine harcırah ya da yevmiye adı altında hiçbir şekilde ödeme yapılamaz.</a:t>
            </a:r>
          </a:p>
          <a:p>
            <a:pPr marL="285750" indent="-285750" fontAlgn="base">
              <a:buFont typeface="Arial" panose="020B0604020202020204" pitchFamily="34" charset="0"/>
              <a:buChar char="•"/>
            </a:pPr>
            <a:r>
              <a:rPr lang="tr-TR" sz="1800" dirty="0">
                <a:solidFill>
                  <a:srgbClr val="00B0F0"/>
                </a:solidFill>
              </a:rPr>
              <a:t>Projede kapsamında yapılan harcamalara ilişkin sonuç raporunda detaylı olarak bilgi verilmesi gerekmektedir.</a:t>
            </a:r>
          </a:p>
          <a:p>
            <a:endParaRPr lang="tr-TR" sz="1800" dirty="0">
              <a:solidFill>
                <a:srgbClr val="00B0F0"/>
              </a:solidFill>
            </a:endParaRPr>
          </a:p>
        </p:txBody>
      </p:sp>
    </p:spTree>
    <p:extLst>
      <p:ext uri="{BB962C8B-B14F-4D97-AF65-F5344CB8AC3E}">
        <p14:creationId xmlns="" xmlns:p14="http://schemas.microsoft.com/office/powerpoint/2010/main" val="228152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196752"/>
            <a:ext cx="7315200" cy="565956"/>
          </a:xfrm>
        </p:spPr>
        <p:txBody>
          <a:bodyPr>
            <a:noAutofit/>
          </a:bodyPr>
          <a:lstStyle/>
          <a:p>
            <a:pPr algn="ctr"/>
            <a:r>
              <a:rPr lang="tr-TR" sz="2800" dirty="0"/>
              <a:t>BAŞVURU </a:t>
            </a:r>
            <a:r>
              <a:rPr lang="tr-TR" sz="2800" dirty="0" smtClean="0"/>
              <a:t>KOŞULLARI</a:t>
            </a:r>
            <a:endParaRPr lang="tr-TR" sz="2800" dirty="0"/>
          </a:p>
        </p:txBody>
      </p:sp>
      <p:sp>
        <p:nvSpPr>
          <p:cNvPr id="3" name="İçerik Yer Tutucusu 2"/>
          <p:cNvSpPr>
            <a:spLocks noGrp="1"/>
          </p:cNvSpPr>
          <p:nvPr>
            <p:ph idx="1"/>
          </p:nvPr>
        </p:nvSpPr>
        <p:spPr>
          <a:xfrm>
            <a:off x="899592" y="1988841"/>
            <a:ext cx="7315200" cy="2088232"/>
          </a:xfrm>
        </p:spPr>
        <p:txBody>
          <a:bodyPr>
            <a:normAutofit/>
          </a:bodyPr>
          <a:lstStyle/>
          <a:p>
            <a:pPr fontAlgn="base"/>
            <a:r>
              <a:rPr lang="tr-TR" sz="1800" dirty="0" smtClean="0">
                <a:solidFill>
                  <a:srgbClr val="00B0F0"/>
                </a:solidFill>
              </a:rPr>
              <a:t>T.C</a:t>
            </a:r>
            <a:r>
              <a:rPr lang="tr-TR" sz="1800" dirty="0">
                <a:solidFill>
                  <a:srgbClr val="00B0F0"/>
                </a:solidFill>
              </a:rPr>
              <a:t>. vatandaşı olmak,</a:t>
            </a:r>
          </a:p>
          <a:p>
            <a:pPr fontAlgn="base"/>
            <a:r>
              <a:rPr lang="tr-TR" sz="1800" dirty="0">
                <a:solidFill>
                  <a:srgbClr val="00B0F0"/>
                </a:solidFill>
              </a:rPr>
              <a:t>Üniversitede lisans eğitimine kayıtlı öğrenci olmak (Lisans öğreniminin bitimine bir dönem kalanlar başvuru yapamaz),</a:t>
            </a:r>
          </a:p>
          <a:p>
            <a:pPr fontAlgn="base"/>
            <a:r>
              <a:rPr lang="tr-TR" sz="1800" dirty="0">
                <a:solidFill>
                  <a:srgbClr val="00B0F0"/>
                </a:solidFill>
              </a:rPr>
              <a:t>Projeyi bir akademik danışmanın rehberliğinde yapıyor olmak,</a:t>
            </a:r>
          </a:p>
          <a:p>
            <a:pPr fontAlgn="base"/>
            <a:r>
              <a:rPr lang="tr-TR" sz="1800" dirty="0">
                <a:solidFill>
                  <a:srgbClr val="00B0F0"/>
                </a:solidFill>
              </a:rPr>
              <a:t>Aynı anda birden fazla başvuru yapmamış olmak,</a:t>
            </a:r>
          </a:p>
          <a:p>
            <a:pPr fontAlgn="base"/>
            <a:r>
              <a:rPr lang="tr-TR" sz="1800" dirty="0">
                <a:solidFill>
                  <a:srgbClr val="00B0F0"/>
                </a:solidFill>
              </a:rPr>
              <a:t>Aynı proje konusunda daha önce destek almamış olmak.</a:t>
            </a:r>
          </a:p>
          <a:p>
            <a:endParaRPr lang="tr-TR" sz="1800" dirty="0">
              <a:solidFill>
                <a:srgbClr val="00B0F0"/>
              </a:solidFill>
            </a:endParaRPr>
          </a:p>
        </p:txBody>
      </p:sp>
      <p:sp>
        <p:nvSpPr>
          <p:cNvPr id="7" name="İçerik Yer Tutucusu 2"/>
          <p:cNvSpPr txBox="1">
            <a:spLocks/>
          </p:cNvSpPr>
          <p:nvPr/>
        </p:nvSpPr>
        <p:spPr>
          <a:xfrm>
            <a:off x="971600" y="4437112"/>
            <a:ext cx="7315200" cy="208823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tr-TR" sz="1800" dirty="0" smtClean="0">
                <a:solidFill>
                  <a:schemeClr val="tx2"/>
                </a:solidFill>
              </a:rPr>
              <a:t>BAŞVURU DÖNEMİ</a:t>
            </a:r>
            <a:r>
              <a:rPr lang="tr-TR" sz="1800" dirty="0" smtClean="0">
                <a:solidFill>
                  <a:srgbClr val="00B0F0"/>
                </a:solidFill>
              </a:rPr>
              <a:t>		</a:t>
            </a:r>
            <a:r>
              <a:rPr lang="tr-TR" sz="1800" dirty="0" smtClean="0">
                <a:solidFill>
                  <a:schemeClr val="tx2"/>
                </a:solidFill>
              </a:rPr>
              <a:t>BAŞBURU TARİHLERİ</a:t>
            </a:r>
          </a:p>
          <a:p>
            <a:pPr marL="45720" indent="0">
              <a:buNone/>
            </a:pPr>
            <a:r>
              <a:rPr lang="tr-TR" sz="1800" dirty="0" smtClean="0">
                <a:solidFill>
                  <a:srgbClr val="00B0F0"/>
                </a:solidFill>
                <a:effectLst>
                  <a:outerShdw blurRad="38100" dist="38100" dir="2700000" algn="tl">
                    <a:srgbClr val="000000">
                      <a:alpha val="43137"/>
                    </a:srgbClr>
                  </a:outerShdw>
                </a:effectLst>
              </a:rPr>
              <a:t>I. Dönem			01 Mart 2017   -	31 Mart 2017</a:t>
            </a:r>
          </a:p>
          <a:p>
            <a:pPr marL="45720" indent="0">
              <a:buNone/>
            </a:pPr>
            <a:endParaRPr lang="tr-TR" sz="1800" dirty="0">
              <a:solidFill>
                <a:srgbClr val="00B0F0"/>
              </a:solidFill>
              <a:effectLst>
                <a:outerShdw blurRad="38100" dist="38100" dir="2700000" algn="tl">
                  <a:srgbClr val="000000">
                    <a:alpha val="43137"/>
                  </a:srgbClr>
                </a:outerShdw>
              </a:effectLst>
            </a:endParaRPr>
          </a:p>
          <a:p>
            <a:pPr marL="45720" indent="0">
              <a:buNone/>
            </a:pPr>
            <a:r>
              <a:rPr lang="tr-TR" sz="1800" dirty="0" smtClean="0">
                <a:solidFill>
                  <a:srgbClr val="00B0F0"/>
                </a:solidFill>
                <a:effectLst>
                  <a:outerShdw blurRad="38100" dist="38100" dir="2700000" algn="tl">
                    <a:srgbClr val="000000">
                      <a:alpha val="43137"/>
                    </a:srgbClr>
                  </a:outerShdw>
                </a:effectLst>
              </a:rPr>
              <a:t>II. Dönem			02 Ekim 2017  -	31 Ekim 2017</a:t>
            </a:r>
            <a:endParaRPr lang="tr-TR" sz="18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4088582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24744"/>
            <a:ext cx="7315200" cy="4332557"/>
          </a:xfrm>
        </p:spPr>
        <p:txBody>
          <a:bodyPr>
            <a:normAutofit/>
          </a:bodyPr>
          <a:lstStyle/>
          <a:p>
            <a:pPr algn="ctr"/>
            <a:r>
              <a:rPr lang="tr-TR" sz="9600" dirty="0"/>
              <a:t>2209-B</a:t>
            </a:r>
            <a:br>
              <a:rPr lang="tr-TR" sz="9600" dirty="0"/>
            </a:br>
            <a:r>
              <a:rPr lang="tr-TR" sz="3200" dirty="0"/>
              <a:t>Sanayiye Yönelik Lisans Bitirme Tezi Destekleme Programı</a:t>
            </a:r>
            <a:r>
              <a:rPr lang="tr-TR" sz="9600" dirty="0"/>
              <a:t/>
            </a:r>
            <a:br>
              <a:rPr lang="tr-TR" sz="9600" dirty="0"/>
            </a:br>
            <a:endParaRPr lang="tr-TR" sz="9600" dirty="0"/>
          </a:p>
        </p:txBody>
      </p:sp>
    </p:spTree>
    <p:extLst>
      <p:ext uri="{BB962C8B-B14F-4D97-AF65-F5344CB8AC3E}">
        <p14:creationId xmlns="" xmlns:p14="http://schemas.microsoft.com/office/powerpoint/2010/main" val="1808804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692696"/>
            <a:ext cx="7315200" cy="818553"/>
          </a:xfrm>
        </p:spPr>
        <p:txBody>
          <a:bodyPr>
            <a:normAutofit/>
          </a:bodyPr>
          <a:lstStyle/>
          <a:p>
            <a:pPr algn="ctr"/>
            <a:r>
              <a:rPr lang="tr-TR" sz="2800" b="1" dirty="0"/>
              <a:t>Destek Kapsamı</a:t>
            </a:r>
          </a:p>
        </p:txBody>
      </p:sp>
      <p:sp>
        <p:nvSpPr>
          <p:cNvPr id="3" name="Alt Başlık 2"/>
          <p:cNvSpPr>
            <a:spLocks noGrp="1"/>
          </p:cNvSpPr>
          <p:nvPr>
            <p:ph type="subTitle" idx="1"/>
          </p:nvPr>
        </p:nvSpPr>
        <p:spPr>
          <a:xfrm>
            <a:off x="539552" y="1628800"/>
            <a:ext cx="8280920" cy="4680520"/>
          </a:xfrm>
        </p:spPr>
        <p:txBody>
          <a:bodyPr>
            <a:noAutofit/>
          </a:bodyPr>
          <a:lstStyle/>
          <a:p>
            <a:pPr marL="342900" indent="-342900" fontAlgn="base">
              <a:buFont typeface="Arial" panose="020B0604020202020204" pitchFamily="34" charset="0"/>
              <a:buChar char="•"/>
            </a:pPr>
            <a:r>
              <a:rPr lang="tr-TR" sz="1800" dirty="0">
                <a:solidFill>
                  <a:srgbClr val="00B0F0"/>
                </a:solidFill>
              </a:rPr>
              <a:t>Mühendislik ve Teknoloji Bilimleri, Doğa Bilimleri, Sosyal ve Beşeri Bilimler, Tıbbi Bilimler ve Tarımsal Bilimler alanlarıyla ilgili bölümlerinden birinde öğrenim gören lisans öğrencilerinin hazırladıkları,  sanayinin bir sorununu çözmeyi hedefleyen ve / veya sanayide uygulama potansiyeli olan ürün / yöntem / süreç iyileştirme ve / veya geliştirmeye yönelik araştırma konusuna sahip lisans bitirme tezlerinin gerektirdiği sarf malzemesi, kırtasiye giderleri, seyahat, hizmet alımı </a:t>
            </a:r>
            <a:r>
              <a:rPr lang="tr-TR" sz="1800" dirty="0" err="1">
                <a:solidFill>
                  <a:srgbClr val="00B0F0"/>
                </a:solidFill>
              </a:rPr>
              <a:t>v.b</a:t>
            </a:r>
            <a:r>
              <a:rPr lang="tr-TR" sz="1800" dirty="0">
                <a:solidFill>
                  <a:srgbClr val="00B0F0"/>
                </a:solidFill>
              </a:rPr>
              <a:t>. giderler için kısmi hibe desteği sağlanır.</a:t>
            </a:r>
          </a:p>
          <a:p>
            <a:pPr marL="342900" indent="-342900" fontAlgn="base">
              <a:buFont typeface="Arial" panose="020B0604020202020204" pitchFamily="34" charset="0"/>
              <a:buChar char="•"/>
            </a:pPr>
            <a:r>
              <a:rPr lang="tr-TR" sz="1800" dirty="0">
                <a:solidFill>
                  <a:srgbClr val="00B0F0"/>
                </a:solidFill>
              </a:rPr>
              <a:t>Bitirme tezi projesinin desteklenmesine karar verilen öğrencilerin, projeyle ilgili çalışmalarını, kendilerine verilen süre içinde ve lisans öğrenimlerini bitirmeden tamamlayacak şekilde planlayıp çalışmayı bitirmeleri ve destek süresinin bitiminden önce sonuç raporunu ebideb.tubitak.gov.tr adresine yüklemeleri gerekmektedir.</a:t>
            </a:r>
          </a:p>
          <a:p>
            <a:pPr marL="342900" indent="-342900" fontAlgn="base">
              <a:buFont typeface="Arial" panose="020B0604020202020204" pitchFamily="34" charset="0"/>
              <a:buChar char="•"/>
            </a:pPr>
            <a:r>
              <a:rPr lang="tr-TR" sz="1800" dirty="0">
                <a:solidFill>
                  <a:srgbClr val="00B0F0"/>
                </a:solidFill>
              </a:rPr>
              <a:t>Projeler bireysel ve/veya grup halinde hazırlanabilir. Projede görev alan diğer öğrenciler proje ortakları olarak değerlendirilir. Proje sorumlusu proje yürütücüsüdür. Aynı proje için birden fazla başvuru yapılamaz. Daha önce desteklenen bir proje için tekrar başvuru yapılamaz.</a:t>
            </a:r>
          </a:p>
          <a:p>
            <a:endParaRPr lang="tr-TR" sz="1800" dirty="0">
              <a:solidFill>
                <a:srgbClr val="00B0F0"/>
              </a:solidFill>
            </a:endParaRPr>
          </a:p>
        </p:txBody>
      </p:sp>
    </p:spTree>
    <p:extLst>
      <p:ext uri="{BB962C8B-B14F-4D97-AF65-F5344CB8AC3E}">
        <p14:creationId xmlns="" xmlns:p14="http://schemas.microsoft.com/office/powerpoint/2010/main" val="3143038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131</TotalTime>
  <Words>268</Words>
  <Application>Microsoft Office PowerPoint</Application>
  <PresentationFormat>Ekran Gösterisi (4:3)</PresentationFormat>
  <Paragraphs>69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Perspektif</vt:lpstr>
      <vt:lpstr>TÜBİTAK BİLİMSEL DESTEKLEME PROGRAMLARI </vt:lpstr>
      <vt:lpstr>ARAŞTIRMA PROJELERİ DESTEKLEME PROGRAMI   2209 AMAÇ VE KAPSAMI </vt:lpstr>
      <vt:lpstr>2209-A Üniversite Öğrencileri Araştırma Projeleri Destekleme Programı </vt:lpstr>
      <vt:lpstr>Destek Kapsamı</vt:lpstr>
      <vt:lpstr>Önemli Hususlar </vt:lpstr>
      <vt:lpstr>Destek Miktarı ve Ödeme Koşulları </vt:lpstr>
      <vt:lpstr>BAŞVURU KOŞULLARI</vt:lpstr>
      <vt:lpstr>2209-B Sanayiye Yönelik Lisans Bitirme Tezi Destekleme Programı </vt:lpstr>
      <vt:lpstr>Destek Kapsamı</vt:lpstr>
      <vt:lpstr>Önemli Hususlar </vt:lpstr>
      <vt:lpstr>Destek Miktarı ve Ödeme Koşulları </vt:lpstr>
      <vt:lpstr>Kimler Başvurabilir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TÜBİTAK BİLİMSEL DESTEKLEME PROGRAMLARI </dc:title>
  <dc:creator>Ömer Başköylü</dc:creator>
  <cp:lastModifiedBy>user</cp:lastModifiedBy>
  <cp:revision>15</cp:revision>
  <dcterms:created xsi:type="dcterms:W3CDTF">2017-10-15T19:34:24Z</dcterms:created>
  <dcterms:modified xsi:type="dcterms:W3CDTF">2017-10-19T13:10:29Z</dcterms:modified>
</cp:coreProperties>
</file>