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17.02.2015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17.02.2015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17.02.2015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17.02.2015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17.02.2015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17.02.2015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17.02.2015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teknoloji.sdu.edu.tr/imalat/tr/haber/btirme-tezleri-poster-ve-sunum-hazirlama-kilavuzu-10291h.html" TargetMode="External"/><Relationship Id="rId2" Type="http://schemas.openxmlformats.org/officeDocument/2006/relationships/hyperlink" Target="http://fenbilimleri.sdu.edu.tr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dirty="0" smtClean="0"/>
              <a:t>SDÜ TEKNOLOJİ FAKÜLTESİ</a:t>
            </a:r>
            <a:br>
              <a:rPr lang="tr-TR" dirty="0" smtClean="0"/>
            </a:br>
            <a:r>
              <a:rPr lang="tr-TR" dirty="0" smtClean="0"/>
              <a:t>İMALAT MÜHENDİSLİĞİ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tr-TR" dirty="0" smtClean="0"/>
          </a:p>
          <a:p>
            <a:pPr algn="ctr"/>
            <a:r>
              <a:rPr lang="tr-TR" dirty="0" smtClean="0">
                <a:solidFill>
                  <a:schemeClr val="tx2">
                    <a:lumMod val="10000"/>
                  </a:schemeClr>
                </a:solidFill>
              </a:rPr>
              <a:t>Bitirme tezleri 2014-2015 Bahar Dönemi Faaliyet Programı</a:t>
            </a:r>
            <a:endParaRPr lang="tr-TR" dirty="0">
              <a:solidFill>
                <a:schemeClr val="tx2">
                  <a:lumMod val="1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AŞAMA 8: </a:t>
            </a:r>
            <a:r>
              <a:rPr lang="tr-TR" dirty="0" smtClean="0"/>
              <a:t>Yazım Formatları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Tez yazım Formatına Fen Bilimleri Enstitüsünün sayfasından ulaşabilirsiniz.</a:t>
            </a:r>
          </a:p>
          <a:p>
            <a:pPr>
              <a:buFontTx/>
              <a:buChar char="-"/>
            </a:pPr>
            <a:r>
              <a:rPr lang="tr-TR" dirty="0" smtClean="0">
                <a:hlinkClick r:id="rId2"/>
              </a:rPr>
              <a:t>http</a:t>
            </a:r>
            <a:r>
              <a:rPr lang="tr-TR" dirty="0" smtClean="0">
                <a:hlinkClick r:id="rId2"/>
              </a:rPr>
              <a:t>://</a:t>
            </a:r>
            <a:r>
              <a:rPr lang="tr-TR" dirty="0" smtClean="0">
                <a:hlinkClick r:id="rId2"/>
              </a:rPr>
              <a:t>fenbilimleri.sdu.edu.tr/</a:t>
            </a:r>
            <a:endParaRPr lang="tr-TR" dirty="0" smtClean="0"/>
          </a:p>
          <a:p>
            <a:r>
              <a:rPr lang="tr-TR" dirty="0" smtClean="0"/>
              <a:t>Sunum ve Poster formatı:</a:t>
            </a:r>
          </a:p>
          <a:p>
            <a:pPr>
              <a:buFontTx/>
              <a:buChar char="-"/>
            </a:pPr>
            <a:r>
              <a:rPr lang="tr-TR" dirty="0" smtClean="0">
                <a:hlinkClick r:id="rId3"/>
              </a:rPr>
              <a:t>http</a:t>
            </a:r>
            <a:r>
              <a:rPr lang="tr-TR" dirty="0" smtClean="0">
                <a:hlinkClick r:id="rId3"/>
              </a:rPr>
              <a:t>://</a:t>
            </a:r>
            <a:r>
              <a:rPr lang="tr-TR" dirty="0" smtClean="0">
                <a:hlinkClick r:id="rId3"/>
              </a:rPr>
              <a:t>teknoloji.</a:t>
            </a:r>
            <a:r>
              <a:rPr lang="tr-TR" dirty="0" err="1" smtClean="0">
                <a:hlinkClick r:id="rId3"/>
              </a:rPr>
              <a:t>sdu</a:t>
            </a:r>
            <a:r>
              <a:rPr lang="tr-TR" dirty="0" smtClean="0">
                <a:hlinkClick r:id="rId3"/>
              </a:rPr>
              <a:t>.edu.tr/imalat/tr/haber/</a:t>
            </a:r>
            <a:r>
              <a:rPr lang="tr-TR" dirty="0" err="1" smtClean="0">
                <a:hlinkClick r:id="rId3"/>
              </a:rPr>
              <a:t>btirme</a:t>
            </a:r>
            <a:r>
              <a:rPr lang="tr-TR" dirty="0" smtClean="0">
                <a:hlinkClick r:id="rId3"/>
              </a:rPr>
              <a:t>-tezleri-poster-ve-sunum-</a:t>
            </a:r>
            <a:r>
              <a:rPr lang="tr-TR" dirty="0" err="1" smtClean="0">
                <a:hlinkClick r:id="rId3"/>
              </a:rPr>
              <a:t>hazirlama</a:t>
            </a:r>
            <a:r>
              <a:rPr lang="tr-TR" dirty="0" smtClean="0">
                <a:hlinkClick r:id="rId3"/>
              </a:rPr>
              <a:t>-</a:t>
            </a:r>
            <a:r>
              <a:rPr lang="tr-TR" dirty="0" err="1" smtClean="0">
                <a:hlinkClick r:id="rId3"/>
              </a:rPr>
              <a:t>kilavuzu</a:t>
            </a:r>
            <a:r>
              <a:rPr lang="tr-TR" dirty="0" smtClean="0">
                <a:hlinkClick r:id="rId3"/>
              </a:rPr>
              <a:t>-10291h.html</a:t>
            </a:r>
            <a:endParaRPr lang="tr-TR" dirty="0" smtClean="0"/>
          </a:p>
          <a:p>
            <a:pPr>
              <a:buFontTx/>
              <a:buChar char="-"/>
            </a:pP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smtClean="0">
                <a:solidFill>
                  <a:srgbClr val="C00000"/>
                </a:solidFill>
              </a:rPr>
              <a:t>AŞAMA 1: </a:t>
            </a:r>
            <a:r>
              <a:rPr lang="tr-TR" dirty="0" smtClean="0"/>
              <a:t>Tez Danışmanı Belirleme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Tez danışmanı belirleme süreci öğrenci ve hocaların birebir görüşmeleri ile gerçekleşecektir. Hoca ile anlaşılarak </a:t>
            </a:r>
            <a:r>
              <a:rPr lang="tr-TR" dirty="0" smtClean="0"/>
              <a:t>kararlaştırılan </a:t>
            </a:r>
            <a:r>
              <a:rPr lang="tr-TR" dirty="0" smtClean="0"/>
              <a:t>bitirme </a:t>
            </a:r>
            <a:r>
              <a:rPr lang="tr-TR" dirty="0" smtClean="0"/>
              <a:t>tezleri, </a:t>
            </a:r>
            <a:r>
              <a:rPr lang="tr-TR" dirty="0" smtClean="0"/>
              <a:t>hocanın </a:t>
            </a:r>
            <a:r>
              <a:rPr lang="tr-TR" dirty="0" smtClean="0"/>
              <a:t>imzasının </a:t>
            </a:r>
            <a:r>
              <a:rPr lang="tr-TR" dirty="0" smtClean="0"/>
              <a:t>bulunduğu bir belge ile Arş. Gör. </a:t>
            </a:r>
            <a:r>
              <a:rPr lang="tr-TR" dirty="0" err="1" smtClean="0"/>
              <a:t>Mevlüt</a:t>
            </a:r>
            <a:r>
              <a:rPr lang="tr-TR" dirty="0" smtClean="0"/>
              <a:t> Yunus Kayacan'a </a:t>
            </a:r>
            <a:r>
              <a:rPr lang="tr-TR" dirty="0" smtClean="0"/>
              <a:t>getirilecektir. </a:t>
            </a:r>
            <a:r>
              <a:rPr lang="tr-TR" dirty="0" smtClean="0"/>
              <a:t>Aksi halde dersi seçen öğrencilere rastgele grup arkadaşı ve danışman belirlemesi yapılacaktır.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>
                <a:solidFill>
                  <a:srgbClr val="C00000"/>
                </a:solidFill>
              </a:rPr>
              <a:t>Son </a:t>
            </a:r>
            <a:r>
              <a:rPr lang="tr-TR" dirty="0" smtClean="0">
                <a:solidFill>
                  <a:srgbClr val="C00000"/>
                </a:solidFill>
              </a:rPr>
              <a:t>Tarih: 28.02.2015</a:t>
            </a:r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AŞAMA 2: </a:t>
            </a:r>
            <a:r>
              <a:rPr lang="tr-TR" dirty="0" smtClean="0"/>
              <a:t>Tez Konusu Belirleme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Danışman hoca ile birlikte çalışılması düşünülen tez konusu belirlenmelidir. Tez konusu belirleme sürecinin danışman ataması yapılmasına takriben 2 hafta içinde tamamlanması tavsiye edilir.</a:t>
            </a:r>
          </a:p>
          <a:p>
            <a:pPr algn="just"/>
            <a:r>
              <a:rPr lang="tr-TR" dirty="0" smtClean="0"/>
              <a:t>Böylece çalışmalara erken başlanıp, tez çalışması zamanında tamamlanır.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AŞAMA 3: </a:t>
            </a:r>
            <a:r>
              <a:rPr lang="tr-TR" dirty="0" smtClean="0"/>
              <a:t>Projelendirme Süreci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Bölüm olarak tüm </a:t>
            </a:r>
            <a:r>
              <a:rPr lang="tr-TR" dirty="0" smtClean="0"/>
              <a:t>öğrencilerimizin akademik etkinliklerde yer almasını istiyoruz</a:t>
            </a:r>
            <a:r>
              <a:rPr lang="tr-TR" dirty="0" smtClean="0"/>
              <a:t>. </a:t>
            </a:r>
          </a:p>
          <a:p>
            <a:r>
              <a:rPr lang="tr-TR" dirty="0" smtClean="0"/>
              <a:t>Yapacağınız çalışmaları finanse etmek için;</a:t>
            </a:r>
          </a:p>
          <a:p>
            <a:pPr>
              <a:buFontTx/>
              <a:buChar char="-"/>
            </a:pPr>
            <a:r>
              <a:rPr lang="tr-TR" dirty="0" smtClean="0"/>
              <a:t>TÜBİTAK </a:t>
            </a:r>
            <a:r>
              <a:rPr lang="tr-TR" dirty="0" smtClean="0"/>
              <a:t>öğrenci </a:t>
            </a:r>
            <a:r>
              <a:rPr lang="tr-TR" dirty="0" smtClean="0"/>
              <a:t>projelerine (2209 </a:t>
            </a:r>
            <a:r>
              <a:rPr lang="tr-TR" dirty="0" err="1" smtClean="0"/>
              <a:t>nolu</a:t>
            </a:r>
            <a:r>
              <a:rPr lang="tr-TR" dirty="0" smtClean="0"/>
              <a:t> proje</a:t>
            </a:r>
            <a:r>
              <a:rPr lang="tr-TR" dirty="0" smtClean="0"/>
              <a:t>)</a:t>
            </a:r>
          </a:p>
          <a:p>
            <a:pPr>
              <a:buFontTx/>
              <a:buChar char="-"/>
            </a:pPr>
            <a:r>
              <a:rPr lang="tr-TR" dirty="0" smtClean="0"/>
              <a:t>TÜBİTAK sanayi </a:t>
            </a:r>
            <a:r>
              <a:rPr lang="tr-TR" dirty="0" smtClean="0"/>
              <a:t>projelerine (2241 </a:t>
            </a:r>
            <a:r>
              <a:rPr lang="tr-TR" dirty="0" err="1" smtClean="0"/>
              <a:t>nolu</a:t>
            </a:r>
            <a:r>
              <a:rPr lang="tr-TR" dirty="0" smtClean="0"/>
              <a:t> proje</a:t>
            </a:r>
            <a:r>
              <a:rPr lang="tr-TR" dirty="0" smtClean="0"/>
              <a:t>)</a:t>
            </a:r>
          </a:p>
          <a:p>
            <a:r>
              <a:rPr lang="tr-TR" dirty="0" smtClean="0"/>
              <a:t>Başvuru yapılabilir.</a:t>
            </a:r>
          </a:p>
          <a:p>
            <a:r>
              <a:rPr lang="tr-TR" dirty="0" smtClean="0"/>
              <a:t> Detaylı </a:t>
            </a:r>
            <a:r>
              <a:rPr lang="tr-TR" dirty="0" smtClean="0"/>
              <a:t>bilgi: </a:t>
            </a:r>
            <a:r>
              <a:rPr lang="tr-TR" dirty="0" smtClean="0">
                <a:solidFill>
                  <a:srgbClr val="C00000"/>
                </a:solidFill>
              </a:rPr>
              <a:t>http://www.</a:t>
            </a:r>
            <a:r>
              <a:rPr lang="tr-TR" dirty="0" err="1" smtClean="0">
                <a:solidFill>
                  <a:srgbClr val="C00000"/>
                </a:solidFill>
              </a:rPr>
              <a:t>tubitak</a:t>
            </a:r>
            <a:r>
              <a:rPr lang="tr-TR" dirty="0" smtClean="0">
                <a:solidFill>
                  <a:srgbClr val="C00000"/>
                </a:solidFill>
              </a:rPr>
              <a:t>.gov.tr/tr/burslar/lisans/burs-</a:t>
            </a:r>
            <a:r>
              <a:rPr lang="tr-TR" dirty="0" err="1" smtClean="0">
                <a:solidFill>
                  <a:srgbClr val="C00000"/>
                </a:solidFill>
              </a:rPr>
              <a:t>programlari</a:t>
            </a:r>
            <a:endParaRPr lang="tr-TR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AŞAMA 3: </a:t>
            </a:r>
            <a:r>
              <a:rPr lang="tr-TR" dirty="0" smtClean="0"/>
              <a:t>Projelendirme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Ayrıca ihtiyaç duyduğunuz malzeme ve materyal konusunda doğrudan tedarikçi firmalar ile konuşarak;</a:t>
            </a:r>
          </a:p>
          <a:p>
            <a:pPr>
              <a:buFontTx/>
              <a:buChar char="-"/>
            </a:pPr>
            <a:r>
              <a:rPr lang="tr-TR" dirty="0" smtClean="0"/>
              <a:t>Numune olarak,</a:t>
            </a:r>
          </a:p>
          <a:p>
            <a:pPr>
              <a:buFontTx/>
              <a:buChar char="-"/>
            </a:pPr>
            <a:r>
              <a:rPr lang="tr-TR" dirty="0" smtClean="0"/>
              <a:t>Çalışmaya sponsor ürün olarak,</a:t>
            </a:r>
          </a:p>
          <a:p>
            <a:r>
              <a:rPr lang="tr-TR" dirty="0" smtClean="0"/>
              <a:t>Tedarik edilmesi de sağlanabilir.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AŞAMA 4: </a:t>
            </a:r>
            <a:r>
              <a:rPr lang="tr-TR" dirty="0" smtClean="0"/>
              <a:t>Çalışma Çıktıları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Tez çalışmasının tamamlanmasından </a:t>
            </a:r>
            <a:r>
              <a:rPr lang="tr-TR" dirty="0" smtClean="0"/>
              <a:t>sonra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C00000"/>
                </a:solidFill>
              </a:rPr>
              <a:t>özgeçmişinize katkı </a:t>
            </a:r>
            <a:r>
              <a:rPr lang="tr-TR" dirty="0" smtClean="0"/>
              <a:t>sağlamak amacıyla;</a:t>
            </a:r>
          </a:p>
          <a:p>
            <a:pPr algn="just"/>
            <a:r>
              <a:rPr lang="tr-TR" dirty="0" smtClean="0"/>
              <a:t>Alanında uygun bir sempozyuma </a:t>
            </a:r>
            <a:r>
              <a:rPr lang="tr-TR" dirty="0" smtClean="0"/>
              <a:t>katılım için kabul </a:t>
            </a:r>
            <a:r>
              <a:rPr lang="tr-TR" dirty="0" smtClean="0"/>
              <a:t>alabilirsiniz. </a:t>
            </a:r>
            <a:r>
              <a:rPr lang="tr-TR" dirty="0" smtClean="0"/>
              <a:t>(poster veya sözlü sunum)</a:t>
            </a:r>
          </a:p>
          <a:p>
            <a:pPr algn="just"/>
            <a:r>
              <a:rPr lang="tr-TR" dirty="0" smtClean="0"/>
              <a:t>Alanında uygun bir dergiye makale </a:t>
            </a:r>
            <a:r>
              <a:rPr lang="tr-TR" dirty="0" smtClean="0"/>
              <a:t>yazarak kabul </a:t>
            </a:r>
            <a:r>
              <a:rPr lang="tr-TR" dirty="0" smtClean="0"/>
              <a:t>alabilirsiniz.</a:t>
            </a:r>
            <a:endParaRPr lang="tr-TR" dirty="0" smtClean="0"/>
          </a:p>
          <a:p>
            <a:pPr algn="just"/>
            <a:r>
              <a:rPr lang="tr-TR" dirty="0" smtClean="0"/>
              <a:t>Proje yarışmalarına başvurarak ödül kazanabilirsiniz.</a:t>
            </a:r>
            <a:r>
              <a:rPr lang="tr-TR" dirty="0" smtClean="0"/>
              <a:t> </a:t>
            </a:r>
            <a:r>
              <a:rPr lang="tr-TR" dirty="0" smtClean="0"/>
              <a:t>( </a:t>
            </a:r>
            <a:r>
              <a:rPr lang="tr-TR" dirty="0" smtClean="0"/>
              <a:t>Proje pazarı, </a:t>
            </a:r>
            <a:r>
              <a:rPr lang="tr-TR" dirty="0" smtClean="0"/>
              <a:t>üniversitelerarası)</a:t>
            </a:r>
            <a:endParaRPr lang="tr-TR" dirty="0" smtClean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C00000"/>
                </a:solidFill>
              </a:rPr>
              <a:t>AŞAMA 5: </a:t>
            </a:r>
            <a:r>
              <a:rPr lang="tr-TR" dirty="0" smtClean="0"/>
              <a:t>Sisteme Giriş Yapılması	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08.05.2015</a:t>
            </a:r>
            <a:r>
              <a:rPr lang="tr-TR" dirty="0" smtClean="0"/>
              <a:t> tarihine kadar, tez başlığının ve özet kısmının(</a:t>
            </a:r>
            <a:r>
              <a:rPr lang="tr-TR" dirty="0" err="1" smtClean="0"/>
              <a:t>maks</a:t>
            </a:r>
            <a:r>
              <a:rPr lang="tr-TR" dirty="0" smtClean="0"/>
              <a:t>. 300 kelime) belirtilecek olan mail adresine gönderilmesi gerekmektedir.</a:t>
            </a:r>
          </a:p>
          <a:p>
            <a:r>
              <a:rPr lang="tr-TR" dirty="0" smtClean="0">
                <a:solidFill>
                  <a:srgbClr val="C00000"/>
                </a:solidFill>
              </a:rPr>
              <a:t>Ek süre verilmeyecektir.</a:t>
            </a:r>
            <a:endParaRPr lang="tr-TR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AŞAMA 6: </a:t>
            </a:r>
            <a:r>
              <a:rPr lang="tr-TR" dirty="0" smtClean="0"/>
              <a:t>Tez mülakatları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22.05.2015</a:t>
            </a:r>
            <a:r>
              <a:rPr lang="tr-TR" dirty="0" smtClean="0"/>
              <a:t> tarihinde Tez mülakatları yapılacaktır.</a:t>
            </a:r>
          </a:p>
          <a:p>
            <a:r>
              <a:rPr lang="tr-TR" dirty="0" smtClean="0"/>
              <a:t>Jüri karşısında 20 dakikayı aşmayacak şekilde sunum yapılacaktır ve jüri üyeleri tarafından tez çalışması değerlendirilecektir.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C00000"/>
                </a:solidFill>
              </a:rPr>
              <a:t>AŞAMA 7: </a:t>
            </a:r>
            <a:r>
              <a:rPr lang="tr-TR" dirty="0" smtClean="0"/>
              <a:t>Poster Sunumu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Yapılan tez çalışması poster halinde hazırlanıp belirtilecek olan tarihte, geniş katılımlı  bir etkinlikle sunulacaktır.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</TotalTime>
  <Words>339</Words>
  <Application>Microsoft Office PowerPoint</Application>
  <PresentationFormat>Ekran Gösterisi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Akış</vt:lpstr>
      <vt:lpstr>SDÜ TEKNOLOJİ FAKÜLTESİ İMALAT MÜHENDİSLİĞİ</vt:lpstr>
      <vt:lpstr>AŞAMA 1: Tez Danışmanı Belirleme</vt:lpstr>
      <vt:lpstr>AŞAMA 2: Tez Konusu Belirleme </vt:lpstr>
      <vt:lpstr>AŞAMA 3: Projelendirme Süreci</vt:lpstr>
      <vt:lpstr>AŞAMA 3: Projelendirme</vt:lpstr>
      <vt:lpstr>AŞAMA 4: Çalışma Çıktıları</vt:lpstr>
      <vt:lpstr>AŞAMA 5: Sisteme Giriş Yapılması  </vt:lpstr>
      <vt:lpstr>AŞAMA 6: Tez mülakatları</vt:lpstr>
      <vt:lpstr>AŞAMA 7: Poster Sunumu</vt:lpstr>
      <vt:lpstr>AŞAMA 8: Yazım Formatları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SDÜ TEKNOLOJİ FAKÜLTESİ İMALAT MÜHENDİSLİĞİ</dc:title>
  <dc:creator>User</dc:creator>
  <cp:lastModifiedBy>User</cp:lastModifiedBy>
  <cp:revision>14</cp:revision>
  <dcterms:created xsi:type="dcterms:W3CDTF">2015-02-17T08:15:10Z</dcterms:created>
  <dcterms:modified xsi:type="dcterms:W3CDTF">2015-02-17T09:08:02Z</dcterms:modified>
</cp:coreProperties>
</file>